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Lst>
  <p:sldSz cy="5143500" cx="9144000"/>
  <p:notesSz cx="6858000" cy="9144000"/>
  <p:embeddedFontLst>
    <p:embeddedFont>
      <p:font typeface="Roboto Thin"/>
      <p:regular r:id="rId93"/>
      <p:bold r:id="rId94"/>
      <p:italic r:id="rId95"/>
      <p:boldItalic r:id="rId96"/>
    </p:embeddedFont>
    <p:embeddedFont>
      <p:font typeface="Roboto"/>
      <p:regular r:id="rId97"/>
      <p:bold r:id="rId98"/>
      <p:italic r:id="rId99"/>
      <p:boldItalic r:id="rId100"/>
    </p:embeddedFont>
    <p:embeddedFont>
      <p:font typeface="Roboto Medium"/>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33ADF1-2D24-46C9-A93A-62F6D13B520E}">
  <a:tblStyle styleId="{4B33ADF1-2D24-46C9-A93A-62F6D13B52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schemas.openxmlformats.org/officeDocument/2006/relationships/font" Target="fonts/RobotoMedium-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Medium-italic.fntdata"/><Relationship Id="rId102" Type="http://schemas.openxmlformats.org/officeDocument/2006/relationships/font" Target="fonts/RobotoMedium-bold.fntdata"/><Relationship Id="rId101" Type="http://schemas.openxmlformats.org/officeDocument/2006/relationships/font" Target="fonts/RobotoMedium-regular.fntdata"/><Relationship Id="rId100" Type="http://schemas.openxmlformats.org/officeDocument/2006/relationships/font" Target="fonts/Robot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Thin-italic.fntdata"/><Relationship Id="rId94" Type="http://schemas.openxmlformats.org/officeDocument/2006/relationships/font" Target="fonts/RobotoThin-bold.fntdata"/><Relationship Id="rId97" Type="http://schemas.openxmlformats.org/officeDocument/2006/relationships/font" Target="fonts/Roboto-regular.fntdata"/><Relationship Id="rId96" Type="http://schemas.openxmlformats.org/officeDocument/2006/relationships/font" Target="fonts/RobotoThin-boldItalic.fntdata"/><Relationship Id="rId11" Type="http://schemas.openxmlformats.org/officeDocument/2006/relationships/slide" Target="slides/slide5.xml"/><Relationship Id="rId99" Type="http://schemas.openxmlformats.org/officeDocument/2006/relationships/font" Target="fonts/Roboto-italic.fntdata"/><Relationship Id="rId10" Type="http://schemas.openxmlformats.org/officeDocument/2006/relationships/slide" Target="slides/slide4.xml"/><Relationship Id="rId98"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RobotoThin-regular.fntdata"/><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6e07c0e8e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6e07c0e8e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6e07c0e8e_2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d6e07c0e8e_2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6e07c0e8e_2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6e07c0e8e_2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d6e07c0e8e_2_2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d6e07c0e8e_2_2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6e07c0e8e_2_2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d6e07c0e8e_2_2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6e07c0e8e_2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6e07c0e8e_2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6e07c0e8e_2_2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d6e07c0e8e_2_2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d6e07c0e8e_2_2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d6e07c0e8e_2_2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d6f732c486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d6f732c486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1e8b437021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1e8b437021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6f732c486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d6f732c486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d6f732c486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d6f732c486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d6f732c486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d6f732c486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6fccd22a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d6fccd22a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d6fccd22a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d6fccd22a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d6fccd22a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d6fccd22a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2a08b078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2a08b078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d6fccd22a8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d6fccd22a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d6fccd22a8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d6fccd22a8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d6fccd22a8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d6fccd22a8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d6fccd22a8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d6fccd22a8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d6fccd22a8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d6fccd22a8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d6fccd22a8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d6fccd22a8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d6fccd22a8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d6fccd22a8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d6fccd22a8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d6fccd22a8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d6fccd22a8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d6fccd22a8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d6fccd22a8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d6fccd22a8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d70274412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d70274412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d702744127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d702744127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d70274412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d70274412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d70274412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d70274412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d70274412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d70274412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d6fccd22a8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d6fccd22a8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d6fccd22a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d6fccd22a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d6fccd22a8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d6fccd22a8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d6fccd22a8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d6fccd22a8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d6fccd22a8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d6fccd22a8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d6fccd22a8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d6fccd22a8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d703ee70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d703ee70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d703ee70b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d703ee70b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6e07c0e8e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d6e07c0e8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d703ee70b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d703ee70b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d703ee70b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d703ee70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d6fccd22a8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d6fccd22a8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d6fccd22a8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d6fccd22a8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d70274412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d70274412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d702744127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d70274412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d702744127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d702744127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d702744127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d702744127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d702744127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d702744127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d702744127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d702744127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6e07c0e8e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6e07c0e8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d6fccd22a8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d6fccd22a8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d70274412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d70274412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d702744127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d702744127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d702744127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d702744127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d702744127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d702744127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d6fccd22a8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d6fccd22a8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d6fccd22a8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d6fccd22a8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d6fccd22a8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d6fccd22a8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d702744127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d702744127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d702744127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d702744127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d70274412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d70274412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d6fccd22a8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d6fccd22a8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d6fccd22a8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d6fccd22a8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d702744127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d702744127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d6fccd22a8_3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d6fccd22a8_3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d702744127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d702744127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d702744127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d702744127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d702744127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d702744127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d702744127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d702744127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d702744127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d702744127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d70274412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d70274412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d6fccd22a8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d6fccd22a8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d6fccd22a8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d6fccd22a8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d702744127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d702744127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d702744127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d702744127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d6e07c0e8e_2_2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d6e07c0e8e_2_2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d702744127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d702744127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6e07c0e8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6e07c0e8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3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3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png"/><Relationship Id="rId7" Type="http://schemas.openxmlformats.org/officeDocument/2006/relationships/image" Target="../media/image11.png"/><Relationship Id="rId8"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3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3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5.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4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6.png"/><Relationship Id="rId4" Type="http://schemas.openxmlformats.org/officeDocument/2006/relationships/image" Target="../media/image4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6.png"/><Relationship Id="rId4" Type="http://schemas.openxmlformats.org/officeDocument/2006/relationships/image" Target="../media/image5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6.png"/><Relationship Id="rId4" Type="http://schemas.openxmlformats.org/officeDocument/2006/relationships/image" Target="../media/image5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png"/><Relationship Id="rId4" Type="http://schemas.openxmlformats.org/officeDocument/2006/relationships/image" Target="../media/image5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6.png"/><Relationship Id="rId4" Type="http://schemas.openxmlformats.org/officeDocument/2006/relationships/image" Target="../media/image4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png"/><Relationship Id="rId4" Type="http://schemas.openxmlformats.org/officeDocument/2006/relationships/image" Target="../media/image4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6.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6.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6.png"/><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6.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png"/><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png"/><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6.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6.png"/><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6.png"/><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6.png"/><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6.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6.png"/><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6.png"/><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png"/><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png"/><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png"/><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2445400" y="445150"/>
            <a:ext cx="4253200" cy="425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Portal de corretagem de imóveis:</a:t>
            </a:r>
            <a:endParaRPr/>
          </a:p>
        </p:txBody>
      </p:sp>
      <p:cxnSp>
        <p:nvCxnSpPr>
          <p:cNvPr id="179" name="Google Shape;179;p22"/>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80" name="Google Shape;180;p22"/>
          <p:cNvSpPr txBox="1"/>
          <p:nvPr>
            <p:ph type="title"/>
          </p:nvPr>
        </p:nvSpPr>
        <p:spPr>
          <a:xfrm>
            <a:off x="976112" y="2375712"/>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700">
                <a:solidFill>
                  <a:schemeClr val="dk1"/>
                </a:solidFill>
              </a:rPr>
              <a:t>Coleta de dados</a:t>
            </a:r>
            <a:endParaRPr sz="1700">
              <a:solidFill>
                <a:schemeClr val="dk1"/>
              </a:solidFill>
            </a:endParaRPr>
          </a:p>
        </p:txBody>
      </p:sp>
      <p:sp>
        <p:nvSpPr>
          <p:cNvPr id="181" name="Google Shape;181;p22"/>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2"/>
                </a:solidFill>
              </a:rPr>
              <a:t>Na captação, o corretor </a:t>
            </a:r>
            <a:r>
              <a:rPr lang="pt-BR" sz="1200">
                <a:solidFill>
                  <a:schemeClr val="dk2"/>
                </a:solidFill>
              </a:rPr>
              <a:t>reúne</a:t>
            </a:r>
            <a:r>
              <a:rPr lang="pt-BR" sz="1200">
                <a:solidFill>
                  <a:schemeClr val="dk2"/>
                </a:solidFill>
              </a:rPr>
              <a:t> as informações do imóvei e faz registros fotográficos.</a:t>
            </a:r>
            <a:endParaRPr sz="1200">
              <a:solidFill>
                <a:schemeClr val="dk2"/>
              </a:solidFill>
            </a:endParaRPr>
          </a:p>
        </p:txBody>
      </p:sp>
      <p:cxnSp>
        <p:nvCxnSpPr>
          <p:cNvPr id="182" name="Google Shape;182;p22"/>
          <p:cNvCxnSpPr/>
          <p:nvPr/>
        </p:nvCxnSpPr>
        <p:spPr>
          <a:xfrm>
            <a:off x="3395738" y="2279700"/>
            <a:ext cx="0" cy="1038600"/>
          </a:xfrm>
          <a:prstGeom prst="straightConnector1">
            <a:avLst/>
          </a:prstGeom>
          <a:noFill/>
          <a:ln cap="flat" cmpd="sng" w="9525">
            <a:solidFill>
              <a:srgbClr val="B7B7B7"/>
            </a:solidFill>
            <a:prstDash val="solid"/>
            <a:round/>
            <a:headEnd len="med" w="med" type="none"/>
            <a:tailEnd len="med" w="med" type="none"/>
          </a:ln>
        </p:spPr>
      </p:cxnSp>
      <p:sp>
        <p:nvSpPr>
          <p:cNvPr id="183" name="Google Shape;183;p22"/>
          <p:cNvSpPr txBox="1"/>
          <p:nvPr>
            <p:ph type="title"/>
          </p:nvPr>
        </p:nvSpPr>
        <p:spPr>
          <a:xfrm>
            <a:off x="3442812" y="216522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700">
                <a:solidFill>
                  <a:schemeClr val="dk1"/>
                </a:solidFill>
              </a:rPr>
              <a:t>Cadastro</a:t>
            </a:r>
            <a:endParaRPr sz="1700">
              <a:solidFill>
                <a:schemeClr val="dk1"/>
              </a:solidFill>
            </a:endParaRPr>
          </a:p>
        </p:txBody>
      </p:sp>
      <p:sp>
        <p:nvSpPr>
          <p:cNvPr id="184" name="Google Shape;184;p22"/>
          <p:cNvSpPr txBox="1"/>
          <p:nvPr>
            <p:ph idx="1" type="body"/>
          </p:nvPr>
        </p:nvSpPr>
        <p:spPr>
          <a:xfrm>
            <a:off x="3442812" y="245525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2"/>
                </a:solidFill>
              </a:rPr>
              <a:t>O corretor cadastra no portal todos os dados colhidos durante a captação do imóvel</a:t>
            </a:r>
            <a:endParaRPr sz="1200">
              <a:solidFill>
                <a:schemeClr val="dk2"/>
              </a:solidFill>
            </a:endParaRPr>
          </a:p>
        </p:txBody>
      </p:sp>
      <p:cxnSp>
        <p:nvCxnSpPr>
          <p:cNvPr id="185" name="Google Shape;185;p22"/>
          <p:cNvCxnSpPr/>
          <p:nvPr/>
        </p:nvCxnSpPr>
        <p:spPr>
          <a:xfrm>
            <a:off x="6435663" y="2203575"/>
            <a:ext cx="3000" cy="859500"/>
          </a:xfrm>
          <a:prstGeom prst="straightConnector1">
            <a:avLst/>
          </a:prstGeom>
          <a:noFill/>
          <a:ln cap="flat" cmpd="sng" w="9525">
            <a:solidFill>
              <a:srgbClr val="B7B7B7"/>
            </a:solidFill>
            <a:prstDash val="solid"/>
            <a:round/>
            <a:headEnd len="med" w="med" type="none"/>
            <a:tailEnd len="med" w="med" type="none"/>
          </a:ln>
        </p:spPr>
      </p:cxnSp>
      <p:sp>
        <p:nvSpPr>
          <p:cNvPr id="186" name="Google Shape;186;p22"/>
          <p:cNvSpPr txBox="1"/>
          <p:nvPr>
            <p:ph type="title"/>
          </p:nvPr>
        </p:nvSpPr>
        <p:spPr>
          <a:xfrm>
            <a:off x="6482737" y="2080420"/>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700">
                <a:solidFill>
                  <a:schemeClr val="dk1"/>
                </a:solidFill>
              </a:rPr>
              <a:t>Anúncio</a:t>
            </a:r>
            <a:endParaRPr sz="1700">
              <a:solidFill>
                <a:schemeClr val="dk1"/>
              </a:solidFill>
            </a:endParaRPr>
          </a:p>
        </p:txBody>
      </p:sp>
      <p:sp>
        <p:nvSpPr>
          <p:cNvPr id="187" name="Google Shape;187;p22"/>
          <p:cNvSpPr txBox="1"/>
          <p:nvPr>
            <p:ph idx="1" type="body"/>
          </p:nvPr>
        </p:nvSpPr>
        <p:spPr>
          <a:xfrm>
            <a:off x="6482737" y="2370446"/>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2"/>
                </a:solidFill>
              </a:rPr>
              <a:t>Após verificação das informações, o imóvel é publicado no portal.</a:t>
            </a:r>
            <a:endParaRPr sz="1200">
              <a:solidFill>
                <a:schemeClr val="dk2"/>
              </a:solidFill>
            </a:endParaRPr>
          </a:p>
        </p:txBody>
      </p:sp>
      <p:grpSp>
        <p:nvGrpSpPr>
          <p:cNvPr id="188" name="Google Shape;188;p22"/>
          <p:cNvGrpSpPr/>
          <p:nvPr/>
        </p:nvGrpSpPr>
        <p:grpSpPr>
          <a:xfrm>
            <a:off x="929030" y="3219673"/>
            <a:ext cx="6993309" cy="1520400"/>
            <a:chOff x="929030" y="3219673"/>
            <a:chExt cx="6993309" cy="1520400"/>
          </a:xfrm>
        </p:grpSpPr>
        <p:cxnSp>
          <p:nvCxnSpPr>
            <p:cNvPr id="189" name="Google Shape;189;p22"/>
            <p:cNvCxnSpPr>
              <a:stCxn id="190" idx="6"/>
              <a:endCxn id="191"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90" name="Google Shape;190;p22"/>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3" name="Google Shape;193;p22"/>
          <p:cNvPicPr preferRelativeResize="0"/>
          <p:nvPr/>
        </p:nvPicPr>
        <p:blipFill>
          <a:blip r:embed="rId3">
            <a:alphaModFix/>
          </a:blip>
          <a:stretch>
            <a:fillRect/>
          </a:stretch>
        </p:blipFill>
        <p:spPr>
          <a:xfrm>
            <a:off x="7448275" y="0"/>
            <a:ext cx="1695725" cy="1695725"/>
          </a:xfrm>
          <a:prstGeom prst="rect">
            <a:avLst/>
          </a:prstGeom>
          <a:noFill/>
          <a:ln>
            <a:noFill/>
          </a:ln>
          <a:effectLst>
            <a:reflection blurRad="0" dir="5400000" dist="38100" endA="0" endPos="30000" fadeDir="5400012" kx="0" rotWithShape="0" algn="bl" stPos="0" sy="-100000" ky="0"/>
          </a:effectLst>
        </p:spPr>
      </p:pic>
      <p:sp>
        <p:nvSpPr>
          <p:cNvPr id="194" name="Google Shape;194;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Modelo de receita:</a:t>
            </a:r>
            <a:endParaRPr/>
          </a:p>
        </p:txBody>
      </p:sp>
      <p:pic>
        <p:nvPicPr>
          <p:cNvPr id="200" name="Google Shape;200;p23"/>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201" name="Google Shape;201;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202" name="Google Shape;202;p23"/>
          <p:cNvPicPr preferRelativeResize="0"/>
          <p:nvPr/>
        </p:nvPicPr>
        <p:blipFill>
          <a:blip r:embed="rId4">
            <a:alphaModFix/>
          </a:blip>
          <a:stretch>
            <a:fillRect/>
          </a:stretch>
        </p:blipFill>
        <p:spPr>
          <a:xfrm>
            <a:off x="5642700" y="1919075"/>
            <a:ext cx="3051300" cy="3051300"/>
          </a:xfrm>
          <a:prstGeom prst="rect">
            <a:avLst/>
          </a:prstGeom>
          <a:noFill/>
          <a:ln>
            <a:noFill/>
          </a:ln>
        </p:spPr>
      </p:pic>
      <p:sp>
        <p:nvSpPr>
          <p:cNvPr id="203" name="Google Shape;203;p23"/>
          <p:cNvSpPr txBox="1"/>
          <p:nvPr>
            <p:ph idx="1" type="body"/>
          </p:nvPr>
        </p:nvSpPr>
        <p:spPr>
          <a:xfrm>
            <a:off x="471900" y="1919075"/>
            <a:ext cx="4772400" cy="305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2400"/>
              <a:t>A receita será proveniente de assinaturas mensais pagas por corretores ou imobiliárias que contratem o software.</a:t>
            </a:r>
            <a:br>
              <a:rPr lang="pt-BR" sz="2400"/>
            </a:br>
            <a:r>
              <a:rPr lang="pt-BR" sz="2400"/>
              <a:t>Softwares similares cobram entre R$40,00 e R$150,00 mensais, conforme o plano contratado.</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Processo de desenvolvimento:</a:t>
            </a:r>
            <a:endParaRPr/>
          </a:p>
        </p:txBody>
      </p:sp>
      <p:sp>
        <p:nvSpPr>
          <p:cNvPr id="209" name="Google Shape;209;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solidFill>
                  <a:schemeClr val="lt1"/>
                </a:solidFill>
              </a:rPr>
              <a:t>‹#›</a:t>
            </a:fld>
            <a:endParaRPr>
              <a:solidFill>
                <a:schemeClr val="lt1"/>
              </a:solidFill>
            </a:endParaRPr>
          </a:p>
        </p:txBody>
      </p:sp>
      <p:pic>
        <p:nvPicPr>
          <p:cNvPr id="210" name="Google Shape;210;p24"/>
          <p:cNvPicPr preferRelativeResize="0"/>
          <p:nvPr/>
        </p:nvPicPr>
        <p:blipFill>
          <a:blip r:embed="rId3">
            <a:alphaModFix/>
          </a:blip>
          <a:stretch>
            <a:fillRect/>
          </a:stretch>
        </p:blipFill>
        <p:spPr>
          <a:xfrm>
            <a:off x="7448275" y="0"/>
            <a:ext cx="1695725" cy="1695725"/>
          </a:xfrm>
          <a:prstGeom prst="rect">
            <a:avLst/>
          </a:prstGeom>
          <a:noFill/>
          <a:ln>
            <a:noFill/>
          </a:ln>
        </p:spPr>
      </p:pic>
      <p:pic>
        <p:nvPicPr>
          <p:cNvPr id="211" name="Google Shape;211;p24"/>
          <p:cNvPicPr preferRelativeResize="0"/>
          <p:nvPr/>
        </p:nvPicPr>
        <p:blipFill>
          <a:blip r:embed="rId4">
            <a:alphaModFix/>
          </a:blip>
          <a:stretch>
            <a:fillRect/>
          </a:stretch>
        </p:blipFill>
        <p:spPr>
          <a:xfrm>
            <a:off x="6495700" y="2353875"/>
            <a:ext cx="2648300" cy="264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Processo de desenvolvimento:</a:t>
            </a:r>
            <a:endParaRPr/>
          </a:p>
        </p:txBody>
      </p:sp>
      <p:pic>
        <p:nvPicPr>
          <p:cNvPr id="217" name="Google Shape;217;p25"/>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218" name="Google Shape;218;p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grpSp>
        <p:nvGrpSpPr>
          <p:cNvPr id="219" name="Google Shape;219;p25"/>
          <p:cNvGrpSpPr/>
          <p:nvPr/>
        </p:nvGrpSpPr>
        <p:grpSpPr>
          <a:xfrm>
            <a:off x="471960" y="4166764"/>
            <a:ext cx="8352485" cy="716151"/>
            <a:chOff x="1593000" y="2322568"/>
            <a:chExt cx="5957975" cy="643500"/>
          </a:xfrm>
        </p:grpSpPr>
        <p:sp>
          <p:nvSpPr>
            <p:cNvPr id="220" name="Google Shape;220;p2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a:off x="2342638" y="2399955"/>
              <a:ext cx="19839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sz="2000">
                  <a:solidFill>
                    <a:srgbClr val="FFFFFF"/>
                  </a:solidFill>
                  <a:latin typeface="Roboto Medium"/>
                  <a:ea typeface="Roboto Medium"/>
                  <a:cs typeface="Roboto Medium"/>
                  <a:sym typeface="Roboto Medium"/>
                </a:rPr>
                <a:t>Implementação</a:t>
              </a:r>
              <a:endParaRPr sz="2000">
                <a:solidFill>
                  <a:srgbClr val="FFFFFF"/>
                </a:solidFill>
                <a:latin typeface="Roboto"/>
                <a:ea typeface="Roboto"/>
                <a:cs typeface="Roboto"/>
                <a:sym typeface="Roboto"/>
              </a:endParaRPr>
            </a:p>
          </p:txBody>
        </p:sp>
        <p:sp>
          <p:nvSpPr>
            <p:cNvPr id="224" name="Google Shape;224;p25"/>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226" name="Google Shape;226;p2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pt-BR">
                  <a:solidFill>
                    <a:srgbClr val="0C57D3"/>
                  </a:solidFill>
                  <a:latin typeface="Roboto"/>
                  <a:ea typeface="Roboto"/>
                  <a:cs typeface="Roboto"/>
                  <a:sym typeface="Roboto"/>
                </a:rPr>
                <a:t>Codificação do software conforme a arquitetura projetada</a:t>
              </a:r>
              <a:endParaRPr>
                <a:solidFill>
                  <a:srgbClr val="0C57D3"/>
                </a:solidFill>
                <a:latin typeface="Roboto"/>
                <a:ea typeface="Roboto"/>
                <a:cs typeface="Roboto"/>
                <a:sym typeface="Roboto"/>
              </a:endParaRPr>
            </a:p>
          </p:txBody>
        </p:sp>
      </p:grpSp>
      <p:grpSp>
        <p:nvGrpSpPr>
          <p:cNvPr id="227" name="Google Shape;227;p25"/>
          <p:cNvGrpSpPr/>
          <p:nvPr/>
        </p:nvGrpSpPr>
        <p:grpSpPr>
          <a:xfrm>
            <a:off x="471960" y="3437915"/>
            <a:ext cx="8352485" cy="716151"/>
            <a:chOff x="1593000" y="2322568"/>
            <a:chExt cx="5957975" cy="643500"/>
          </a:xfrm>
        </p:grpSpPr>
        <p:sp>
          <p:nvSpPr>
            <p:cNvPr id="228" name="Google Shape;228;p2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sz="2000">
                  <a:solidFill>
                    <a:srgbClr val="FFFFFF"/>
                  </a:solidFill>
                  <a:latin typeface="Roboto Medium"/>
                  <a:ea typeface="Roboto Medium"/>
                  <a:cs typeface="Roboto Medium"/>
                  <a:sym typeface="Roboto Medium"/>
                </a:rPr>
                <a:t>Projeto</a:t>
              </a:r>
              <a:endParaRPr sz="2000">
                <a:solidFill>
                  <a:srgbClr val="FFFFFF"/>
                </a:solidFill>
                <a:latin typeface="Roboto"/>
                <a:ea typeface="Roboto"/>
                <a:cs typeface="Roboto"/>
                <a:sym typeface="Roboto"/>
              </a:endParaRPr>
            </a:p>
          </p:txBody>
        </p:sp>
        <p:sp>
          <p:nvSpPr>
            <p:cNvPr id="232" name="Google Shape;232;p25"/>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34" name="Google Shape;234;p2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pt-BR">
                  <a:solidFill>
                    <a:srgbClr val="0C57D3"/>
                  </a:solidFill>
                  <a:latin typeface="Roboto"/>
                  <a:ea typeface="Roboto"/>
                  <a:cs typeface="Roboto"/>
                  <a:sym typeface="Roboto"/>
                </a:rPr>
                <a:t>Criação da arquitetura do software</a:t>
              </a:r>
              <a:endParaRPr>
                <a:solidFill>
                  <a:srgbClr val="0C57D3"/>
                </a:solidFill>
                <a:latin typeface="Roboto"/>
                <a:ea typeface="Roboto"/>
                <a:cs typeface="Roboto"/>
                <a:sym typeface="Roboto"/>
              </a:endParaRPr>
            </a:p>
          </p:txBody>
        </p:sp>
      </p:grpSp>
      <p:grpSp>
        <p:nvGrpSpPr>
          <p:cNvPr id="235" name="Google Shape;235;p25"/>
          <p:cNvGrpSpPr/>
          <p:nvPr/>
        </p:nvGrpSpPr>
        <p:grpSpPr>
          <a:xfrm>
            <a:off x="471960" y="2709066"/>
            <a:ext cx="8352485" cy="716151"/>
            <a:chOff x="1593000" y="2322568"/>
            <a:chExt cx="5957975" cy="643500"/>
          </a:xfrm>
        </p:grpSpPr>
        <p:sp>
          <p:nvSpPr>
            <p:cNvPr id="236" name="Google Shape;236;p2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sz="2000">
                  <a:solidFill>
                    <a:srgbClr val="FFFFFF"/>
                  </a:solidFill>
                  <a:latin typeface="Roboto Medium"/>
                  <a:ea typeface="Roboto Medium"/>
                  <a:cs typeface="Roboto Medium"/>
                  <a:sym typeface="Roboto Medium"/>
                </a:rPr>
                <a:t>Análise</a:t>
              </a:r>
              <a:endParaRPr sz="2000">
                <a:solidFill>
                  <a:srgbClr val="FFFFFF"/>
                </a:solidFill>
                <a:latin typeface="Roboto"/>
                <a:ea typeface="Roboto"/>
                <a:cs typeface="Roboto"/>
                <a:sym typeface="Roboto"/>
              </a:endParaRPr>
            </a:p>
          </p:txBody>
        </p:sp>
        <p:sp>
          <p:nvSpPr>
            <p:cNvPr id="240" name="Google Shape;240;p25"/>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42" name="Google Shape;242;p2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pt-BR">
                  <a:solidFill>
                    <a:srgbClr val="0C57D3"/>
                  </a:solidFill>
                  <a:latin typeface="Roboto"/>
                  <a:ea typeface="Roboto"/>
                  <a:cs typeface="Roboto"/>
                  <a:sym typeface="Roboto"/>
                </a:rPr>
                <a:t>Análise detalhada dos requisitos para identificação de desafios e oportunidades</a:t>
              </a:r>
              <a:endParaRPr>
                <a:solidFill>
                  <a:srgbClr val="0C57D3"/>
                </a:solidFill>
                <a:latin typeface="Roboto"/>
                <a:ea typeface="Roboto"/>
                <a:cs typeface="Roboto"/>
                <a:sym typeface="Roboto"/>
              </a:endParaRPr>
            </a:p>
          </p:txBody>
        </p:sp>
      </p:grpSp>
      <p:grpSp>
        <p:nvGrpSpPr>
          <p:cNvPr id="243" name="Google Shape;243;p25"/>
          <p:cNvGrpSpPr/>
          <p:nvPr/>
        </p:nvGrpSpPr>
        <p:grpSpPr>
          <a:xfrm>
            <a:off x="471895" y="1980217"/>
            <a:ext cx="8352485" cy="716151"/>
            <a:chOff x="1593000" y="2322568"/>
            <a:chExt cx="5957975" cy="643500"/>
          </a:xfrm>
        </p:grpSpPr>
        <p:sp>
          <p:nvSpPr>
            <p:cNvPr id="244" name="Google Shape;244;p2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sz="2000">
                  <a:solidFill>
                    <a:srgbClr val="FFFFFF"/>
                  </a:solidFill>
                  <a:latin typeface="Roboto Medium"/>
                  <a:ea typeface="Roboto Medium"/>
                  <a:cs typeface="Roboto Medium"/>
                  <a:sym typeface="Roboto Medium"/>
                </a:rPr>
                <a:t>Requisitos</a:t>
              </a:r>
              <a:endParaRPr sz="2000">
                <a:solidFill>
                  <a:srgbClr val="FFFFFF"/>
                </a:solidFill>
                <a:latin typeface="Roboto"/>
                <a:ea typeface="Roboto"/>
                <a:cs typeface="Roboto"/>
                <a:sym typeface="Roboto"/>
              </a:endParaRPr>
            </a:p>
          </p:txBody>
        </p:sp>
        <p:sp>
          <p:nvSpPr>
            <p:cNvPr id="248" name="Google Shape;248;p25"/>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50" name="Google Shape;250;p2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pt-BR">
                  <a:solidFill>
                    <a:srgbClr val="0C57D3"/>
                  </a:solidFill>
                  <a:latin typeface="Roboto"/>
                  <a:ea typeface="Roboto"/>
                  <a:cs typeface="Roboto"/>
                  <a:sym typeface="Roboto"/>
                </a:rPr>
                <a:t>Identificação e definição das necessidades do software</a:t>
              </a:r>
              <a:endParaRPr>
                <a:solidFill>
                  <a:srgbClr val="0C57D3"/>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Processo de desenvolvimento:</a:t>
            </a:r>
            <a:endParaRPr/>
          </a:p>
        </p:txBody>
      </p:sp>
      <p:pic>
        <p:nvPicPr>
          <p:cNvPr id="256" name="Google Shape;256;p26"/>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257" name="Google Shape;257;p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grpSp>
        <p:nvGrpSpPr>
          <p:cNvPr id="258" name="Google Shape;258;p26"/>
          <p:cNvGrpSpPr/>
          <p:nvPr/>
        </p:nvGrpSpPr>
        <p:grpSpPr>
          <a:xfrm>
            <a:off x="471960" y="4166764"/>
            <a:ext cx="8352485" cy="716151"/>
            <a:chOff x="1593000" y="2322568"/>
            <a:chExt cx="5957975" cy="643500"/>
          </a:xfrm>
        </p:grpSpPr>
        <p:sp>
          <p:nvSpPr>
            <p:cNvPr id="259" name="Google Shape;259;p2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2342638" y="2399955"/>
              <a:ext cx="19839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sz="2000">
                  <a:solidFill>
                    <a:schemeClr val="lt1"/>
                  </a:solidFill>
                  <a:latin typeface="Roboto Medium"/>
                  <a:ea typeface="Roboto Medium"/>
                  <a:cs typeface="Roboto Medium"/>
                  <a:sym typeface="Roboto Medium"/>
                </a:rPr>
                <a:t>Avaliação</a:t>
              </a:r>
              <a:endParaRPr sz="2000">
                <a:solidFill>
                  <a:srgbClr val="FFFFFF"/>
                </a:solidFill>
                <a:latin typeface="Roboto"/>
                <a:ea typeface="Roboto"/>
                <a:cs typeface="Roboto"/>
                <a:sym typeface="Roboto"/>
              </a:endParaRPr>
            </a:p>
          </p:txBody>
        </p:sp>
        <p:sp>
          <p:nvSpPr>
            <p:cNvPr id="263" name="Google Shape;263;p26"/>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2600">
                  <a:solidFill>
                    <a:srgbClr val="FFFFFF"/>
                  </a:solidFill>
                  <a:latin typeface="Roboto Thin"/>
                  <a:ea typeface="Roboto Thin"/>
                  <a:cs typeface="Roboto Thin"/>
                  <a:sym typeface="Roboto Thin"/>
                </a:rPr>
                <a:t>08</a:t>
              </a:r>
              <a:endParaRPr sz="2600">
                <a:solidFill>
                  <a:srgbClr val="FFFFFF"/>
                </a:solidFill>
                <a:latin typeface="Roboto Thin"/>
                <a:ea typeface="Roboto Thin"/>
                <a:cs typeface="Roboto Thin"/>
                <a:sym typeface="Roboto Thin"/>
              </a:endParaRPr>
            </a:p>
          </p:txBody>
        </p:sp>
        <p:sp>
          <p:nvSpPr>
            <p:cNvPr id="265" name="Google Shape;265;p2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pt-BR">
                  <a:solidFill>
                    <a:srgbClr val="0C57D3"/>
                  </a:solidFill>
                  <a:latin typeface="Roboto"/>
                  <a:ea typeface="Roboto"/>
                  <a:cs typeface="Roboto"/>
                  <a:sym typeface="Roboto"/>
                </a:rPr>
                <a:t>Coleta de feedbacks dos usuários para melhoria e futuras atualizações no produto</a:t>
              </a:r>
              <a:endParaRPr>
                <a:solidFill>
                  <a:srgbClr val="0C57D3"/>
                </a:solidFill>
                <a:latin typeface="Roboto"/>
                <a:ea typeface="Roboto"/>
                <a:cs typeface="Roboto"/>
                <a:sym typeface="Roboto"/>
              </a:endParaRPr>
            </a:p>
          </p:txBody>
        </p:sp>
      </p:grpSp>
      <p:grpSp>
        <p:nvGrpSpPr>
          <p:cNvPr id="266" name="Google Shape;266;p26"/>
          <p:cNvGrpSpPr/>
          <p:nvPr/>
        </p:nvGrpSpPr>
        <p:grpSpPr>
          <a:xfrm>
            <a:off x="471960" y="3437915"/>
            <a:ext cx="8352485" cy="716151"/>
            <a:chOff x="1593000" y="2322568"/>
            <a:chExt cx="5957975" cy="643500"/>
          </a:xfrm>
        </p:grpSpPr>
        <p:sp>
          <p:nvSpPr>
            <p:cNvPr id="267" name="Google Shape;267;p2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sz="2000">
                  <a:solidFill>
                    <a:schemeClr val="lt1"/>
                  </a:solidFill>
                  <a:latin typeface="Roboto Medium"/>
                  <a:ea typeface="Roboto Medium"/>
                  <a:cs typeface="Roboto Medium"/>
                  <a:sym typeface="Roboto Medium"/>
                </a:rPr>
                <a:t>Manutenção</a:t>
              </a:r>
              <a:endParaRPr sz="2000">
                <a:solidFill>
                  <a:srgbClr val="FFFFFF"/>
                </a:solidFill>
                <a:latin typeface="Roboto"/>
                <a:ea typeface="Roboto"/>
                <a:cs typeface="Roboto"/>
                <a:sym typeface="Roboto"/>
              </a:endParaRPr>
            </a:p>
          </p:txBody>
        </p:sp>
        <p:sp>
          <p:nvSpPr>
            <p:cNvPr id="271" name="Google Shape;271;p26"/>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2600">
                  <a:solidFill>
                    <a:srgbClr val="FFFFFF"/>
                  </a:solidFill>
                  <a:latin typeface="Roboto Thin"/>
                  <a:ea typeface="Roboto Thin"/>
                  <a:cs typeface="Roboto Thin"/>
                  <a:sym typeface="Roboto Thin"/>
                </a:rPr>
                <a:t>07</a:t>
              </a:r>
              <a:endParaRPr sz="2600">
                <a:solidFill>
                  <a:srgbClr val="FFFFFF"/>
                </a:solidFill>
                <a:latin typeface="Roboto Thin"/>
                <a:ea typeface="Roboto Thin"/>
                <a:cs typeface="Roboto Thin"/>
                <a:sym typeface="Roboto Thin"/>
              </a:endParaRPr>
            </a:p>
          </p:txBody>
        </p:sp>
        <p:sp>
          <p:nvSpPr>
            <p:cNvPr id="273" name="Google Shape;273;p2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pt-BR">
                  <a:solidFill>
                    <a:srgbClr val="0C57D3"/>
                  </a:solidFill>
                  <a:latin typeface="Roboto"/>
                  <a:ea typeface="Roboto"/>
                  <a:cs typeface="Roboto"/>
                  <a:sym typeface="Roboto"/>
                </a:rPr>
                <a:t>Suporte contínuo, correção de problemas e atualizações</a:t>
              </a:r>
              <a:endParaRPr>
                <a:solidFill>
                  <a:srgbClr val="0C57D3"/>
                </a:solidFill>
                <a:latin typeface="Roboto"/>
                <a:ea typeface="Roboto"/>
                <a:cs typeface="Roboto"/>
                <a:sym typeface="Roboto"/>
              </a:endParaRPr>
            </a:p>
          </p:txBody>
        </p:sp>
      </p:grpSp>
      <p:grpSp>
        <p:nvGrpSpPr>
          <p:cNvPr id="274" name="Google Shape;274;p26"/>
          <p:cNvGrpSpPr/>
          <p:nvPr/>
        </p:nvGrpSpPr>
        <p:grpSpPr>
          <a:xfrm>
            <a:off x="471960" y="2709066"/>
            <a:ext cx="8352485" cy="716151"/>
            <a:chOff x="1593000" y="2322568"/>
            <a:chExt cx="5957975" cy="643500"/>
          </a:xfrm>
        </p:grpSpPr>
        <p:sp>
          <p:nvSpPr>
            <p:cNvPr id="275" name="Google Shape;275;p2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sz="2000">
                  <a:solidFill>
                    <a:schemeClr val="lt1"/>
                  </a:solidFill>
                  <a:latin typeface="Roboto Medium"/>
                  <a:ea typeface="Roboto Medium"/>
                  <a:cs typeface="Roboto Medium"/>
                  <a:sym typeface="Roboto Medium"/>
                </a:rPr>
                <a:t>Implantação</a:t>
              </a:r>
              <a:endParaRPr sz="2000">
                <a:solidFill>
                  <a:srgbClr val="FFFFFF"/>
                </a:solidFill>
                <a:latin typeface="Roboto"/>
                <a:ea typeface="Roboto"/>
                <a:cs typeface="Roboto"/>
                <a:sym typeface="Roboto"/>
              </a:endParaRPr>
            </a:p>
          </p:txBody>
        </p:sp>
        <p:sp>
          <p:nvSpPr>
            <p:cNvPr id="279" name="Google Shape;279;p26"/>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2600">
                  <a:solidFill>
                    <a:schemeClr val="lt1"/>
                  </a:solidFill>
                  <a:latin typeface="Roboto Thin"/>
                  <a:ea typeface="Roboto Thin"/>
                  <a:cs typeface="Roboto Thin"/>
                  <a:sym typeface="Roboto Thin"/>
                </a:rPr>
                <a:t>06</a:t>
              </a:r>
              <a:endParaRPr sz="2600">
                <a:solidFill>
                  <a:srgbClr val="FFFFFF"/>
                </a:solidFill>
                <a:latin typeface="Roboto Thin"/>
                <a:ea typeface="Roboto Thin"/>
                <a:cs typeface="Roboto Thin"/>
                <a:sym typeface="Roboto Thin"/>
              </a:endParaRPr>
            </a:p>
          </p:txBody>
        </p:sp>
        <p:sp>
          <p:nvSpPr>
            <p:cNvPr id="281" name="Google Shape;281;p2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pt-BR">
                  <a:solidFill>
                    <a:srgbClr val="0C57D3"/>
                  </a:solidFill>
                  <a:latin typeface="Roboto"/>
                  <a:ea typeface="Roboto"/>
                  <a:cs typeface="Roboto"/>
                  <a:sym typeface="Roboto"/>
                </a:rPr>
                <a:t>Lançamento do software no ambiente de produção</a:t>
              </a:r>
              <a:endParaRPr>
                <a:solidFill>
                  <a:srgbClr val="0C57D3"/>
                </a:solidFill>
                <a:latin typeface="Roboto"/>
                <a:ea typeface="Roboto"/>
                <a:cs typeface="Roboto"/>
                <a:sym typeface="Roboto"/>
              </a:endParaRPr>
            </a:p>
          </p:txBody>
        </p:sp>
      </p:grpSp>
      <p:grpSp>
        <p:nvGrpSpPr>
          <p:cNvPr id="282" name="Google Shape;282;p26"/>
          <p:cNvGrpSpPr/>
          <p:nvPr/>
        </p:nvGrpSpPr>
        <p:grpSpPr>
          <a:xfrm>
            <a:off x="471895" y="1980217"/>
            <a:ext cx="8352485" cy="716151"/>
            <a:chOff x="1593000" y="2322568"/>
            <a:chExt cx="5957975" cy="643500"/>
          </a:xfrm>
        </p:grpSpPr>
        <p:sp>
          <p:nvSpPr>
            <p:cNvPr id="283" name="Google Shape;283;p2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flipH="1">
              <a:off x="2283025" y="2322575"/>
              <a:ext cx="1844400" cy="6426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rot="-5400000">
              <a:off x="3501574" y="1934671"/>
              <a:ext cx="643356" cy="1419149"/>
            </a:xfrm>
            <a:prstGeom prst="flowChartOffpageConnector">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sz="2000">
                  <a:solidFill>
                    <a:schemeClr val="lt1"/>
                  </a:solidFill>
                  <a:latin typeface="Roboto Medium"/>
                  <a:ea typeface="Roboto Medium"/>
                  <a:cs typeface="Roboto Medium"/>
                  <a:sym typeface="Roboto Medium"/>
                </a:rPr>
                <a:t>Testes</a:t>
              </a:r>
              <a:endParaRPr sz="2000">
                <a:solidFill>
                  <a:srgbClr val="FFFFFF"/>
                </a:solidFill>
                <a:latin typeface="Roboto"/>
                <a:ea typeface="Roboto"/>
                <a:cs typeface="Roboto"/>
                <a:sym typeface="Roboto"/>
              </a:endParaRPr>
            </a:p>
          </p:txBody>
        </p:sp>
        <p:sp>
          <p:nvSpPr>
            <p:cNvPr id="287" name="Google Shape;287;p26"/>
            <p:cNvSpPr/>
            <p:nvPr/>
          </p:nvSpPr>
          <p:spPr>
            <a:xfrm>
              <a:off x="1593000" y="2322568"/>
              <a:ext cx="690000" cy="642300"/>
            </a:xfrm>
            <a:prstGeom prst="rect">
              <a:avLst/>
            </a:prstGeom>
            <a:solidFill>
              <a:srgbClr val="0D5C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1593000" y="2322575"/>
              <a:ext cx="690000" cy="642600"/>
            </a:xfrm>
            <a:prstGeom prst="rect">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2600">
                  <a:solidFill>
                    <a:schemeClr val="lt1"/>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289" name="Google Shape;289;p2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pt-BR">
                  <a:solidFill>
                    <a:srgbClr val="0C57D3"/>
                  </a:solidFill>
                  <a:latin typeface="Roboto"/>
                  <a:ea typeface="Roboto"/>
                  <a:cs typeface="Roboto"/>
                  <a:sym typeface="Roboto"/>
                </a:rPr>
                <a:t>Realização de testes do software</a:t>
              </a:r>
              <a:endParaRPr>
                <a:solidFill>
                  <a:srgbClr val="0C57D3"/>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Requisitos do software:</a:t>
            </a:r>
            <a:endParaRPr/>
          </a:p>
        </p:txBody>
      </p:sp>
      <p:sp>
        <p:nvSpPr>
          <p:cNvPr id="295" name="Google Shape;295;p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solidFill>
                  <a:schemeClr val="lt1"/>
                </a:solidFill>
              </a:rPr>
              <a:t>‹#›</a:t>
            </a:fld>
            <a:endParaRPr>
              <a:solidFill>
                <a:schemeClr val="lt1"/>
              </a:solidFill>
            </a:endParaRPr>
          </a:p>
        </p:txBody>
      </p:sp>
      <p:pic>
        <p:nvPicPr>
          <p:cNvPr id="296" name="Google Shape;296;p27"/>
          <p:cNvPicPr preferRelativeResize="0"/>
          <p:nvPr/>
        </p:nvPicPr>
        <p:blipFill>
          <a:blip r:embed="rId3">
            <a:alphaModFix/>
          </a:blip>
          <a:stretch>
            <a:fillRect/>
          </a:stretch>
        </p:blipFill>
        <p:spPr>
          <a:xfrm>
            <a:off x="7448275" y="0"/>
            <a:ext cx="1695725" cy="1695725"/>
          </a:xfrm>
          <a:prstGeom prst="rect">
            <a:avLst/>
          </a:prstGeom>
          <a:noFill/>
          <a:ln>
            <a:noFill/>
          </a:ln>
        </p:spPr>
      </p:pic>
      <p:pic>
        <p:nvPicPr>
          <p:cNvPr id="297" name="Google Shape;297;p27"/>
          <p:cNvPicPr preferRelativeResize="0"/>
          <p:nvPr/>
        </p:nvPicPr>
        <p:blipFill>
          <a:blip r:embed="rId4">
            <a:alphaModFix/>
          </a:blip>
          <a:stretch>
            <a:fillRect/>
          </a:stretch>
        </p:blipFill>
        <p:spPr>
          <a:xfrm>
            <a:off x="6072350" y="1914700"/>
            <a:ext cx="2999900" cy="2999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Requisitos do software:</a:t>
            </a:r>
            <a:endParaRPr/>
          </a:p>
        </p:txBody>
      </p:sp>
      <p:pic>
        <p:nvPicPr>
          <p:cNvPr id="303" name="Google Shape;303;p28"/>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304" name="Google Shape;304;p2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05" name="Google Shape;305;p28"/>
          <p:cNvSpPr txBox="1"/>
          <p:nvPr>
            <p:ph idx="1" type="body"/>
          </p:nvPr>
        </p:nvSpPr>
        <p:spPr>
          <a:xfrm>
            <a:off x="471900" y="1862475"/>
            <a:ext cx="7024200" cy="16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“Requisito é uma característica do sistema ou descrição de algo que o sistema é capaz de fazer.”</a:t>
            </a:r>
            <a:br>
              <a:rPr lang="pt-BR" sz="2400"/>
            </a:br>
            <a:r>
              <a:rPr lang="pt-BR" sz="2400"/>
              <a:t>										(</a:t>
            </a:r>
            <a:r>
              <a:rPr lang="pt-BR" sz="2400"/>
              <a:t>Pfleeger</a:t>
            </a:r>
            <a:r>
              <a:rPr lang="pt-BR" sz="2400"/>
              <a:t>, 2004).</a:t>
            </a:r>
            <a:endParaRPr sz="2400"/>
          </a:p>
          <a:p>
            <a:pPr indent="0" lvl="0" marL="0" rtl="0" algn="l">
              <a:spcBef>
                <a:spcPts val="1600"/>
              </a:spcBef>
              <a:spcAft>
                <a:spcPts val="1600"/>
              </a:spcAft>
              <a:buNone/>
            </a:pPr>
            <a:r>
              <a:t/>
            </a:r>
            <a:endParaRPr sz="2400"/>
          </a:p>
        </p:txBody>
      </p:sp>
      <p:sp>
        <p:nvSpPr>
          <p:cNvPr id="306" name="Google Shape;306;p28"/>
          <p:cNvSpPr/>
          <p:nvPr/>
        </p:nvSpPr>
        <p:spPr>
          <a:xfrm>
            <a:off x="3860849" y="3436000"/>
            <a:ext cx="1422300" cy="545100"/>
          </a:xfrm>
          <a:prstGeom prst="roundRect">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FFFFFF"/>
                </a:solidFill>
                <a:latin typeface="Roboto"/>
                <a:ea typeface="Roboto"/>
                <a:cs typeface="Roboto"/>
                <a:sym typeface="Roboto"/>
              </a:rPr>
              <a:t>Requisitos</a:t>
            </a:r>
            <a:endParaRPr>
              <a:solidFill>
                <a:srgbClr val="FFFFFF"/>
              </a:solidFill>
            </a:endParaRPr>
          </a:p>
        </p:txBody>
      </p:sp>
      <p:sp>
        <p:nvSpPr>
          <p:cNvPr id="307" name="Google Shape;307;p28"/>
          <p:cNvSpPr/>
          <p:nvPr/>
        </p:nvSpPr>
        <p:spPr>
          <a:xfrm>
            <a:off x="5498135" y="4544115"/>
            <a:ext cx="1422300" cy="5451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FFFFFF"/>
                </a:solidFill>
                <a:latin typeface="Roboto"/>
                <a:ea typeface="Roboto"/>
                <a:cs typeface="Roboto"/>
                <a:sym typeface="Roboto"/>
              </a:rPr>
              <a:t>Requisito não funcional</a:t>
            </a:r>
            <a:endParaRPr>
              <a:solidFill>
                <a:srgbClr val="FFFFFF"/>
              </a:solidFill>
            </a:endParaRPr>
          </a:p>
        </p:txBody>
      </p:sp>
      <p:sp>
        <p:nvSpPr>
          <p:cNvPr id="308" name="Google Shape;308;p28"/>
          <p:cNvSpPr/>
          <p:nvPr/>
        </p:nvSpPr>
        <p:spPr>
          <a:xfrm>
            <a:off x="2223563" y="4544115"/>
            <a:ext cx="1422300" cy="5451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FFFFFF"/>
                </a:solidFill>
                <a:latin typeface="Roboto"/>
                <a:ea typeface="Roboto"/>
                <a:cs typeface="Roboto"/>
                <a:sym typeface="Roboto"/>
              </a:rPr>
              <a:t>Requisito funcional</a:t>
            </a:r>
            <a:endParaRPr>
              <a:solidFill>
                <a:srgbClr val="FFFFFF"/>
              </a:solidFill>
            </a:endParaRPr>
          </a:p>
        </p:txBody>
      </p:sp>
      <p:cxnSp>
        <p:nvCxnSpPr>
          <p:cNvPr id="309" name="Google Shape;309;p28"/>
          <p:cNvCxnSpPr>
            <a:stCxn id="306" idx="2"/>
            <a:endCxn id="307" idx="0"/>
          </p:cNvCxnSpPr>
          <p:nvPr/>
        </p:nvCxnSpPr>
        <p:spPr>
          <a:xfrm flipH="1" rot="-5400000">
            <a:off x="5109149" y="3443950"/>
            <a:ext cx="563100" cy="1637400"/>
          </a:xfrm>
          <a:prstGeom prst="bentConnector3">
            <a:avLst>
              <a:gd fmla="val 50001" name="adj1"/>
            </a:avLst>
          </a:prstGeom>
          <a:noFill/>
          <a:ln cap="flat" cmpd="sng" w="9525">
            <a:solidFill>
              <a:srgbClr val="C2C2C2"/>
            </a:solidFill>
            <a:prstDash val="solid"/>
            <a:round/>
            <a:headEnd len="sm" w="sm" type="none"/>
            <a:tailEnd len="sm" w="sm" type="none"/>
          </a:ln>
        </p:spPr>
      </p:cxnSp>
      <p:cxnSp>
        <p:nvCxnSpPr>
          <p:cNvPr id="310" name="Google Shape;310;p28"/>
          <p:cNvCxnSpPr>
            <a:stCxn id="308" idx="0"/>
            <a:endCxn id="306" idx="2"/>
          </p:cNvCxnSpPr>
          <p:nvPr/>
        </p:nvCxnSpPr>
        <p:spPr>
          <a:xfrm rot="-5400000">
            <a:off x="3471863" y="3443865"/>
            <a:ext cx="563100" cy="1637400"/>
          </a:xfrm>
          <a:prstGeom prst="bentConnector3">
            <a:avLst>
              <a:gd fmla="val 50001" name="adj1"/>
            </a:avLst>
          </a:prstGeom>
          <a:noFill/>
          <a:ln cap="flat" cmpd="sng" w="9525">
            <a:solidFill>
              <a:srgbClr val="C2C2C2"/>
            </a:solidFill>
            <a:prstDash val="solid"/>
            <a:round/>
            <a:headEnd len="sm" w="sm" type="none"/>
            <a:tailEnd len="sm" w="sm" type="none"/>
          </a:ln>
        </p:spPr>
      </p:cxnSp>
      <p:cxnSp>
        <p:nvCxnSpPr>
          <p:cNvPr id="311" name="Google Shape;311;p28"/>
          <p:cNvCxnSpPr/>
          <p:nvPr/>
        </p:nvCxnSpPr>
        <p:spPr>
          <a:xfrm flipH="1" rot="-5400000">
            <a:off x="4361992" y="4392775"/>
            <a:ext cx="420900" cy="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12" name="Google Shape;312;p28"/>
          <p:cNvSpPr/>
          <p:nvPr/>
        </p:nvSpPr>
        <p:spPr>
          <a:xfrm>
            <a:off x="3860843" y="4544115"/>
            <a:ext cx="1422300" cy="5451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FFFFFF"/>
                </a:solidFill>
                <a:latin typeface="Roboto"/>
                <a:ea typeface="Roboto"/>
                <a:cs typeface="Roboto"/>
                <a:sym typeface="Roboto"/>
              </a:rPr>
              <a:t>Regra de negócio</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Requisitos funcionais:</a:t>
            </a:r>
            <a:endParaRPr/>
          </a:p>
        </p:txBody>
      </p:sp>
      <p:pic>
        <p:nvPicPr>
          <p:cNvPr id="318" name="Google Shape;318;p29"/>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319" name="Google Shape;319;p2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20" name="Google Shape;320;p29"/>
          <p:cNvSpPr txBox="1"/>
          <p:nvPr>
            <p:ph idx="1" type="body"/>
          </p:nvPr>
        </p:nvSpPr>
        <p:spPr>
          <a:xfrm>
            <a:off x="471900" y="2296013"/>
            <a:ext cx="4559700" cy="21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Representação de algo que o sistema deve fazer;</a:t>
            </a:r>
            <a:endParaRPr sz="2400"/>
          </a:p>
          <a:p>
            <a:pPr indent="0" lvl="0" marL="0" rtl="0" algn="l">
              <a:spcBef>
                <a:spcPts val="1600"/>
              </a:spcBef>
              <a:spcAft>
                <a:spcPts val="0"/>
              </a:spcAft>
              <a:buNone/>
            </a:pPr>
            <a:r>
              <a:rPr lang="pt-BR" sz="2400"/>
              <a:t>• Descrição de interações entre o sistema e o ambiente.</a:t>
            </a:r>
            <a:endParaRPr sz="2400"/>
          </a:p>
          <a:p>
            <a:pPr indent="0" lvl="0" marL="0" rtl="0" algn="l">
              <a:spcBef>
                <a:spcPts val="1600"/>
              </a:spcBef>
              <a:spcAft>
                <a:spcPts val="1600"/>
              </a:spcAft>
              <a:buNone/>
            </a:pPr>
            <a:r>
              <a:t/>
            </a:r>
            <a:endParaRPr sz="2400"/>
          </a:p>
        </p:txBody>
      </p:sp>
      <p:pic>
        <p:nvPicPr>
          <p:cNvPr id="321" name="Google Shape;321;p29"/>
          <p:cNvPicPr preferRelativeResize="0"/>
          <p:nvPr/>
        </p:nvPicPr>
        <p:blipFill>
          <a:blip r:embed="rId4">
            <a:alphaModFix/>
          </a:blip>
          <a:stretch>
            <a:fillRect/>
          </a:stretch>
        </p:blipFill>
        <p:spPr>
          <a:xfrm>
            <a:off x="5264650" y="2030300"/>
            <a:ext cx="3807600" cy="26653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Requisitos funcionais:</a:t>
            </a:r>
            <a:endParaRPr/>
          </a:p>
        </p:txBody>
      </p:sp>
      <p:pic>
        <p:nvPicPr>
          <p:cNvPr id="327" name="Google Shape;327;p30"/>
          <p:cNvPicPr preferRelativeResize="0"/>
          <p:nvPr/>
        </p:nvPicPr>
        <p:blipFill>
          <a:blip r:embed="rId3">
            <a:alphaModFix/>
          </a:blip>
          <a:stretch>
            <a:fillRect/>
          </a:stretch>
        </p:blipFill>
        <p:spPr>
          <a:xfrm>
            <a:off x="7448275" y="0"/>
            <a:ext cx="1695725" cy="1695725"/>
          </a:xfrm>
          <a:prstGeom prst="rect">
            <a:avLst/>
          </a:prstGeom>
          <a:noFill/>
          <a:ln>
            <a:noFill/>
          </a:ln>
        </p:spPr>
      </p:pic>
      <p:grpSp>
        <p:nvGrpSpPr>
          <p:cNvPr id="328" name="Google Shape;328;p30"/>
          <p:cNvGrpSpPr/>
          <p:nvPr/>
        </p:nvGrpSpPr>
        <p:grpSpPr>
          <a:xfrm>
            <a:off x="471890" y="1749725"/>
            <a:ext cx="2695497" cy="3021020"/>
            <a:chOff x="1118221" y="283725"/>
            <a:chExt cx="2090829" cy="4076400"/>
          </a:xfrm>
        </p:grpSpPr>
        <p:sp>
          <p:nvSpPr>
            <p:cNvPr id="329" name="Google Shape;329;p30"/>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1118221" y="341751"/>
              <a:ext cx="2048100" cy="1939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Autenticação dos corretores</a:t>
              </a:r>
              <a:endParaRPr sz="2000">
                <a:solidFill>
                  <a:srgbClr val="0D5CDF"/>
                </a:solidFill>
                <a:latin typeface="Roboto Medium"/>
                <a:ea typeface="Roboto Medium"/>
                <a:cs typeface="Roboto Medium"/>
                <a:sym typeface="Roboto Medium"/>
              </a:endParaRPr>
            </a:p>
          </p:txBody>
        </p:sp>
        <p:sp>
          <p:nvSpPr>
            <p:cNvPr id="332" name="Google Shape;332;p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RF1</a:t>
              </a:r>
              <a:endParaRPr sz="3000">
                <a:solidFill>
                  <a:srgbClr val="0D5CDF"/>
                </a:solidFill>
                <a:latin typeface="Roboto Thin"/>
                <a:ea typeface="Roboto Thin"/>
                <a:cs typeface="Roboto Thin"/>
                <a:sym typeface="Roboto Thin"/>
              </a:endParaRPr>
            </a:p>
          </p:txBody>
        </p:sp>
        <p:sp>
          <p:nvSpPr>
            <p:cNvPr id="333" name="Google Shape;333;p30"/>
            <p:cNvSpPr/>
            <p:nvPr/>
          </p:nvSpPr>
          <p:spPr>
            <a:xfrm rot="5400000">
              <a:off x="1969078" y="233703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1118306" y="2670651"/>
              <a:ext cx="2030400" cy="1587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Roboto"/>
                <a:buChar char="●"/>
              </a:pPr>
              <a:r>
                <a:rPr lang="pt-BR">
                  <a:solidFill>
                    <a:srgbClr val="FFFFFF"/>
                  </a:solidFill>
                  <a:latin typeface="Roboto"/>
                  <a:ea typeface="Roboto"/>
                  <a:cs typeface="Roboto"/>
                  <a:sym typeface="Roboto"/>
                </a:rPr>
                <a:t>Login utilizando usuário e senha</a:t>
              </a:r>
              <a:endParaRPr>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500">
                <a:solidFill>
                  <a:srgbClr val="FFFFFF"/>
                </a:solidFill>
                <a:latin typeface="Roboto"/>
                <a:ea typeface="Roboto"/>
                <a:cs typeface="Roboto"/>
                <a:sym typeface="Roboto"/>
              </a:endParaRPr>
            </a:p>
          </p:txBody>
        </p:sp>
      </p:grpSp>
      <p:grpSp>
        <p:nvGrpSpPr>
          <p:cNvPr id="335" name="Google Shape;335;p30"/>
          <p:cNvGrpSpPr/>
          <p:nvPr/>
        </p:nvGrpSpPr>
        <p:grpSpPr>
          <a:xfrm>
            <a:off x="3235184" y="1749725"/>
            <a:ext cx="2695495" cy="3021020"/>
            <a:chOff x="1118222" y="283725"/>
            <a:chExt cx="2090828" cy="4076400"/>
          </a:xfrm>
        </p:grpSpPr>
        <p:sp>
          <p:nvSpPr>
            <p:cNvPr id="336" name="Google Shape;336;p30"/>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1118222" y="341751"/>
              <a:ext cx="2048100" cy="19080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Gerenciamento de imóveis</a:t>
              </a:r>
              <a:endParaRPr sz="2000">
                <a:solidFill>
                  <a:srgbClr val="0D5CDF"/>
                </a:solidFill>
                <a:latin typeface="Roboto Medium"/>
                <a:ea typeface="Roboto Medium"/>
                <a:cs typeface="Roboto Medium"/>
                <a:sym typeface="Roboto Medium"/>
              </a:endParaRPr>
            </a:p>
          </p:txBody>
        </p:sp>
        <p:sp>
          <p:nvSpPr>
            <p:cNvPr id="339" name="Google Shape;339;p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RF2</a:t>
              </a:r>
              <a:endParaRPr sz="3000">
                <a:solidFill>
                  <a:srgbClr val="0D5CDF"/>
                </a:solidFill>
                <a:latin typeface="Roboto Thin"/>
                <a:ea typeface="Roboto Thin"/>
                <a:cs typeface="Roboto Thin"/>
                <a:sym typeface="Roboto Thin"/>
              </a:endParaRPr>
            </a:p>
          </p:txBody>
        </p:sp>
        <p:sp>
          <p:nvSpPr>
            <p:cNvPr id="340" name="Google Shape;340;p30"/>
            <p:cNvSpPr/>
            <p:nvPr/>
          </p:nvSpPr>
          <p:spPr>
            <a:xfrm rot="5400000">
              <a:off x="1909825" y="230526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1118312" y="2638874"/>
              <a:ext cx="2030400" cy="1619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Roboto"/>
                <a:buChar char="●"/>
              </a:pPr>
              <a:r>
                <a:rPr lang="pt-BR">
                  <a:solidFill>
                    <a:srgbClr val="FFFFFF"/>
                  </a:solidFill>
                  <a:latin typeface="Roboto"/>
                  <a:ea typeface="Roboto"/>
                  <a:cs typeface="Roboto"/>
                  <a:sym typeface="Roboto"/>
                </a:rPr>
                <a:t>Criar imóveis</a:t>
              </a:r>
              <a:endParaRPr>
                <a:solidFill>
                  <a:srgbClr val="FFFFFF"/>
                </a:solidFill>
                <a:latin typeface="Roboto"/>
                <a:ea typeface="Roboto"/>
                <a:cs typeface="Roboto"/>
                <a:sym typeface="Roboto"/>
              </a:endParaRPr>
            </a:p>
            <a:p>
              <a:pPr indent="-317500" lvl="0" marL="457200" rtl="0" algn="l">
                <a:lnSpc>
                  <a:spcPct val="115000"/>
                </a:lnSpc>
                <a:spcBef>
                  <a:spcPts val="0"/>
                </a:spcBef>
                <a:spcAft>
                  <a:spcPts val="0"/>
                </a:spcAft>
                <a:buClr>
                  <a:srgbClr val="FFFFFF"/>
                </a:buClr>
                <a:buSzPts val="1400"/>
                <a:buFont typeface="Roboto"/>
                <a:buChar char="●"/>
              </a:pPr>
              <a:r>
                <a:rPr lang="pt-BR">
                  <a:solidFill>
                    <a:srgbClr val="FFFFFF"/>
                  </a:solidFill>
                  <a:latin typeface="Roboto"/>
                  <a:ea typeface="Roboto"/>
                  <a:cs typeface="Roboto"/>
                  <a:sym typeface="Roboto"/>
                </a:rPr>
                <a:t>Listar imóveis (filtros)</a:t>
              </a:r>
              <a:endParaRPr>
                <a:solidFill>
                  <a:srgbClr val="FFFFFF"/>
                </a:solidFill>
                <a:latin typeface="Roboto"/>
                <a:ea typeface="Roboto"/>
                <a:cs typeface="Roboto"/>
                <a:sym typeface="Roboto"/>
              </a:endParaRPr>
            </a:p>
            <a:p>
              <a:pPr indent="-317500" lvl="0" marL="457200" rtl="0" algn="l">
                <a:lnSpc>
                  <a:spcPct val="115000"/>
                </a:lnSpc>
                <a:spcBef>
                  <a:spcPts val="0"/>
                </a:spcBef>
                <a:spcAft>
                  <a:spcPts val="0"/>
                </a:spcAft>
                <a:buClr>
                  <a:srgbClr val="FFFFFF"/>
                </a:buClr>
                <a:buSzPts val="1400"/>
                <a:buFont typeface="Roboto"/>
                <a:buChar char="●"/>
              </a:pPr>
              <a:r>
                <a:rPr lang="pt-BR">
                  <a:solidFill>
                    <a:srgbClr val="FFFFFF"/>
                  </a:solidFill>
                  <a:latin typeface="Roboto"/>
                  <a:ea typeface="Roboto"/>
                  <a:cs typeface="Roboto"/>
                  <a:sym typeface="Roboto"/>
                </a:rPr>
                <a:t>Atualizar imóveis</a:t>
              </a:r>
              <a:endParaRPr>
                <a:solidFill>
                  <a:srgbClr val="FFFFFF"/>
                </a:solidFill>
                <a:latin typeface="Roboto"/>
                <a:ea typeface="Roboto"/>
                <a:cs typeface="Roboto"/>
                <a:sym typeface="Roboto"/>
              </a:endParaRPr>
            </a:p>
            <a:p>
              <a:pPr indent="-317500" lvl="0" marL="457200" rtl="0" algn="l">
                <a:lnSpc>
                  <a:spcPct val="115000"/>
                </a:lnSpc>
                <a:spcBef>
                  <a:spcPts val="0"/>
                </a:spcBef>
                <a:spcAft>
                  <a:spcPts val="0"/>
                </a:spcAft>
                <a:buClr>
                  <a:srgbClr val="FFFFFF"/>
                </a:buClr>
                <a:buSzPts val="1400"/>
                <a:buFont typeface="Roboto"/>
                <a:buChar char="●"/>
              </a:pPr>
              <a:r>
                <a:rPr lang="pt-BR">
                  <a:solidFill>
                    <a:srgbClr val="FFFFFF"/>
                  </a:solidFill>
                  <a:latin typeface="Roboto"/>
                  <a:ea typeface="Roboto"/>
                  <a:cs typeface="Roboto"/>
                  <a:sym typeface="Roboto"/>
                </a:rPr>
                <a:t>Desativar imóveis</a:t>
              </a:r>
              <a:endParaRPr>
                <a:solidFill>
                  <a:srgbClr val="FFFFFF"/>
                </a:solidFill>
                <a:latin typeface="Roboto"/>
                <a:ea typeface="Roboto"/>
                <a:cs typeface="Roboto"/>
                <a:sym typeface="Roboto"/>
              </a:endParaRPr>
            </a:p>
          </p:txBody>
        </p:sp>
      </p:grpSp>
      <p:grpSp>
        <p:nvGrpSpPr>
          <p:cNvPr id="342" name="Google Shape;342;p30"/>
          <p:cNvGrpSpPr/>
          <p:nvPr/>
        </p:nvGrpSpPr>
        <p:grpSpPr>
          <a:xfrm>
            <a:off x="5998478" y="1749725"/>
            <a:ext cx="2695494" cy="3021020"/>
            <a:chOff x="1118223" y="283725"/>
            <a:chExt cx="2090827" cy="4076400"/>
          </a:xfrm>
        </p:grpSpPr>
        <p:sp>
          <p:nvSpPr>
            <p:cNvPr id="343" name="Google Shape;343;p30"/>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1118223" y="341751"/>
              <a:ext cx="2048100" cy="1921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Gerenciamento de clientes</a:t>
              </a:r>
              <a:endParaRPr sz="2000">
                <a:solidFill>
                  <a:srgbClr val="0D5CDF"/>
                </a:solidFill>
                <a:latin typeface="Roboto Medium"/>
                <a:ea typeface="Roboto Medium"/>
                <a:cs typeface="Roboto Medium"/>
                <a:sym typeface="Roboto Medium"/>
              </a:endParaRPr>
            </a:p>
          </p:txBody>
        </p:sp>
        <p:sp>
          <p:nvSpPr>
            <p:cNvPr id="346" name="Google Shape;346;p3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RF3</a:t>
              </a:r>
              <a:endParaRPr sz="3000">
                <a:solidFill>
                  <a:srgbClr val="0D5CDF"/>
                </a:solidFill>
                <a:latin typeface="Roboto Thin"/>
                <a:ea typeface="Roboto Thin"/>
                <a:cs typeface="Roboto Thin"/>
                <a:sym typeface="Roboto Thin"/>
              </a:endParaRPr>
            </a:p>
          </p:txBody>
        </p:sp>
        <p:sp>
          <p:nvSpPr>
            <p:cNvPr id="347" name="Google Shape;347;p30"/>
            <p:cNvSpPr/>
            <p:nvPr/>
          </p:nvSpPr>
          <p:spPr>
            <a:xfrm rot="5400000">
              <a:off x="1947721" y="231905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1118318" y="2652669"/>
              <a:ext cx="2030400" cy="1605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Roboto"/>
                <a:buChar char="●"/>
              </a:pPr>
              <a:r>
                <a:rPr lang="pt-BR">
                  <a:solidFill>
                    <a:srgbClr val="FFFFFF"/>
                  </a:solidFill>
                  <a:latin typeface="Roboto"/>
                  <a:ea typeface="Roboto"/>
                  <a:cs typeface="Roboto"/>
                  <a:sym typeface="Roboto"/>
                </a:rPr>
                <a:t>Criar Clientes</a:t>
              </a:r>
              <a:endParaRPr>
                <a:solidFill>
                  <a:srgbClr val="FFFFFF"/>
                </a:solidFill>
                <a:latin typeface="Roboto"/>
                <a:ea typeface="Roboto"/>
                <a:cs typeface="Roboto"/>
                <a:sym typeface="Roboto"/>
              </a:endParaRPr>
            </a:p>
            <a:p>
              <a:pPr indent="-317500" lvl="0" marL="457200" rtl="0" algn="l">
                <a:lnSpc>
                  <a:spcPct val="115000"/>
                </a:lnSpc>
                <a:spcBef>
                  <a:spcPts val="0"/>
                </a:spcBef>
                <a:spcAft>
                  <a:spcPts val="0"/>
                </a:spcAft>
                <a:buClr>
                  <a:srgbClr val="FFFFFF"/>
                </a:buClr>
                <a:buSzPts val="1400"/>
                <a:buFont typeface="Roboto"/>
                <a:buChar char="●"/>
              </a:pPr>
              <a:r>
                <a:rPr lang="pt-BR">
                  <a:solidFill>
                    <a:srgbClr val="FFFFFF"/>
                  </a:solidFill>
                  <a:latin typeface="Roboto"/>
                  <a:ea typeface="Roboto"/>
                  <a:cs typeface="Roboto"/>
                  <a:sym typeface="Roboto"/>
                </a:rPr>
                <a:t>Listar Clientes</a:t>
              </a:r>
              <a:endParaRPr>
                <a:solidFill>
                  <a:srgbClr val="FFFFFF"/>
                </a:solidFill>
                <a:latin typeface="Roboto"/>
                <a:ea typeface="Roboto"/>
                <a:cs typeface="Roboto"/>
                <a:sym typeface="Roboto"/>
              </a:endParaRPr>
            </a:p>
            <a:p>
              <a:pPr indent="-317500" lvl="0" marL="457200" rtl="0" algn="l">
                <a:lnSpc>
                  <a:spcPct val="115000"/>
                </a:lnSpc>
                <a:spcBef>
                  <a:spcPts val="0"/>
                </a:spcBef>
                <a:spcAft>
                  <a:spcPts val="0"/>
                </a:spcAft>
                <a:buClr>
                  <a:srgbClr val="FFFFFF"/>
                </a:buClr>
                <a:buSzPts val="1400"/>
                <a:buFont typeface="Roboto"/>
                <a:buChar char="●"/>
              </a:pPr>
              <a:r>
                <a:rPr lang="pt-BR">
                  <a:solidFill>
                    <a:srgbClr val="FFFFFF"/>
                  </a:solidFill>
                  <a:latin typeface="Roboto"/>
                  <a:ea typeface="Roboto"/>
                  <a:cs typeface="Roboto"/>
                  <a:sym typeface="Roboto"/>
                </a:rPr>
                <a:t>Atualizar Clientes</a:t>
              </a:r>
              <a:endParaRPr>
                <a:solidFill>
                  <a:srgbClr val="FFFFFF"/>
                </a:solidFill>
                <a:latin typeface="Roboto"/>
                <a:ea typeface="Roboto"/>
                <a:cs typeface="Roboto"/>
                <a:sym typeface="Roboto"/>
              </a:endParaRPr>
            </a:p>
            <a:p>
              <a:pPr indent="-317500" lvl="0" marL="457200" rtl="0" algn="l">
                <a:lnSpc>
                  <a:spcPct val="115000"/>
                </a:lnSpc>
                <a:spcBef>
                  <a:spcPts val="0"/>
                </a:spcBef>
                <a:spcAft>
                  <a:spcPts val="0"/>
                </a:spcAft>
                <a:buClr>
                  <a:srgbClr val="FFFFFF"/>
                </a:buClr>
                <a:buSzPts val="1400"/>
                <a:buFont typeface="Roboto"/>
                <a:buChar char="●"/>
              </a:pPr>
              <a:r>
                <a:rPr lang="pt-BR">
                  <a:solidFill>
                    <a:srgbClr val="FFFFFF"/>
                  </a:solidFill>
                  <a:latin typeface="Roboto"/>
                  <a:ea typeface="Roboto"/>
                  <a:cs typeface="Roboto"/>
                  <a:sym typeface="Roboto"/>
                </a:rPr>
                <a:t>Desativar Clientes</a:t>
              </a:r>
              <a:endParaRPr>
                <a:solidFill>
                  <a:srgbClr val="FFFFFF"/>
                </a:solidFill>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Requisitos funcionais:</a:t>
            </a:r>
            <a:endParaRPr/>
          </a:p>
        </p:txBody>
      </p:sp>
      <p:pic>
        <p:nvPicPr>
          <p:cNvPr id="354" name="Google Shape;354;p31"/>
          <p:cNvPicPr preferRelativeResize="0"/>
          <p:nvPr/>
        </p:nvPicPr>
        <p:blipFill>
          <a:blip r:embed="rId3">
            <a:alphaModFix/>
          </a:blip>
          <a:stretch>
            <a:fillRect/>
          </a:stretch>
        </p:blipFill>
        <p:spPr>
          <a:xfrm>
            <a:off x="7448275" y="0"/>
            <a:ext cx="1695725" cy="1695725"/>
          </a:xfrm>
          <a:prstGeom prst="rect">
            <a:avLst/>
          </a:prstGeom>
          <a:noFill/>
          <a:ln>
            <a:noFill/>
          </a:ln>
        </p:spPr>
      </p:pic>
      <p:grpSp>
        <p:nvGrpSpPr>
          <p:cNvPr id="355" name="Google Shape;355;p31"/>
          <p:cNvGrpSpPr/>
          <p:nvPr/>
        </p:nvGrpSpPr>
        <p:grpSpPr>
          <a:xfrm>
            <a:off x="471890" y="1749725"/>
            <a:ext cx="2695497" cy="3021020"/>
            <a:chOff x="1118221" y="283725"/>
            <a:chExt cx="2090829" cy="4076400"/>
          </a:xfrm>
        </p:grpSpPr>
        <p:sp>
          <p:nvSpPr>
            <p:cNvPr id="356" name="Google Shape;356;p31"/>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1118221" y="341751"/>
              <a:ext cx="2048100" cy="1939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Agendamento de visitas</a:t>
              </a:r>
              <a:endParaRPr sz="2000">
                <a:solidFill>
                  <a:srgbClr val="0D5CDF"/>
                </a:solidFill>
                <a:latin typeface="Roboto Medium"/>
                <a:ea typeface="Roboto Medium"/>
                <a:cs typeface="Roboto Medium"/>
                <a:sym typeface="Roboto Medium"/>
              </a:endParaRPr>
            </a:p>
          </p:txBody>
        </p:sp>
        <p:sp>
          <p:nvSpPr>
            <p:cNvPr id="359" name="Google Shape;359;p3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RF4</a:t>
              </a:r>
              <a:endParaRPr sz="3000">
                <a:solidFill>
                  <a:srgbClr val="0D5CDF"/>
                </a:solidFill>
                <a:latin typeface="Roboto Thin"/>
                <a:ea typeface="Roboto Thin"/>
                <a:cs typeface="Roboto Thin"/>
                <a:sym typeface="Roboto Thin"/>
              </a:endParaRPr>
            </a:p>
          </p:txBody>
        </p:sp>
        <p:sp>
          <p:nvSpPr>
            <p:cNvPr id="360" name="Google Shape;360;p31"/>
            <p:cNvSpPr/>
            <p:nvPr/>
          </p:nvSpPr>
          <p:spPr>
            <a:xfrm rot="5400000">
              <a:off x="1969078" y="233703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1118306" y="2670651"/>
              <a:ext cx="2030400" cy="1587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Agendar visitas</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Listar visitas</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Reagendar visitas</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Cancelar visitas</a:t>
              </a:r>
              <a:endParaRPr>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500">
                <a:solidFill>
                  <a:srgbClr val="FFFFFF"/>
                </a:solidFill>
                <a:latin typeface="Roboto"/>
                <a:ea typeface="Roboto"/>
                <a:cs typeface="Roboto"/>
                <a:sym typeface="Roboto"/>
              </a:endParaRPr>
            </a:p>
          </p:txBody>
        </p:sp>
      </p:grpSp>
      <p:grpSp>
        <p:nvGrpSpPr>
          <p:cNvPr id="362" name="Google Shape;362;p31"/>
          <p:cNvGrpSpPr/>
          <p:nvPr/>
        </p:nvGrpSpPr>
        <p:grpSpPr>
          <a:xfrm>
            <a:off x="3235184" y="1749725"/>
            <a:ext cx="2695495" cy="3021020"/>
            <a:chOff x="1118222" y="283725"/>
            <a:chExt cx="2090828" cy="4076400"/>
          </a:xfrm>
        </p:grpSpPr>
        <p:sp>
          <p:nvSpPr>
            <p:cNvPr id="363" name="Google Shape;363;p31"/>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1118222" y="341751"/>
              <a:ext cx="2048100" cy="19080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1233926" y="1004242"/>
              <a:ext cx="1914900" cy="8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0D5CDF"/>
                  </a:solidFill>
                  <a:latin typeface="Roboto Medium"/>
                  <a:ea typeface="Roboto Medium"/>
                  <a:cs typeface="Roboto Medium"/>
                  <a:sym typeface="Roboto Medium"/>
                </a:rPr>
                <a:t>Relatórios de desempenho de imóveis e transações</a:t>
              </a:r>
              <a:endParaRPr sz="1800">
                <a:solidFill>
                  <a:srgbClr val="0D5CDF"/>
                </a:solidFill>
                <a:latin typeface="Roboto Medium"/>
                <a:ea typeface="Roboto Medium"/>
                <a:cs typeface="Roboto Medium"/>
                <a:sym typeface="Roboto Medium"/>
              </a:endParaRPr>
            </a:p>
            <a:p>
              <a:pPr indent="0" lvl="0" marL="0" rtl="0" algn="l">
                <a:spcBef>
                  <a:spcPts val="0"/>
                </a:spcBef>
                <a:spcAft>
                  <a:spcPts val="0"/>
                </a:spcAft>
                <a:buNone/>
              </a:pPr>
              <a:r>
                <a:t/>
              </a:r>
              <a:endParaRPr sz="2000">
                <a:solidFill>
                  <a:srgbClr val="0D5CDF"/>
                </a:solidFill>
                <a:latin typeface="Roboto Medium"/>
                <a:ea typeface="Roboto Medium"/>
                <a:cs typeface="Roboto Medium"/>
                <a:sym typeface="Roboto Medium"/>
              </a:endParaRPr>
            </a:p>
          </p:txBody>
        </p:sp>
        <p:sp>
          <p:nvSpPr>
            <p:cNvPr id="366" name="Google Shape;366;p3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RF5</a:t>
              </a:r>
              <a:endParaRPr sz="3000">
                <a:solidFill>
                  <a:srgbClr val="0D5CDF"/>
                </a:solidFill>
                <a:latin typeface="Roboto Thin"/>
                <a:ea typeface="Roboto Thin"/>
                <a:cs typeface="Roboto Thin"/>
                <a:sym typeface="Roboto Thin"/>
              </a:endParaRPr>
            </a:p>
          </p:txBody>
        </p:sp>
        <p:sp>
          <p:nvSpPr>
            <p:cNvPr id="367" name="Google Shape;367;p31"/>
            <p:cNvSpPr/>
            <p:nvPr/>
          </p:nvSpPr>
          <p:spPr>
            <a:xfrm rot="5400000">
              <a:off x="1909825" y="230526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1118312" y="2552752"/>
              <a:ext cx="2030400" cy="1705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Geração de Relatórios de Imóveis</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Relatórios de transações</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Filtros personalizados para relatórios</a:t>
              </a:r>
              <a:endParaRPr>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t/>
              </a:r>
              <a:endParaRPr sz="1500">
                <a:solidFill>
                  <a:srgbClr val="FFFFFF"/>
                </a:solidFill>
                <a:latin typeface="Roboto"/>
                <a:ea typeface="Roboto"/>
                <a:cs typeface="Roboto"/>
                <a:sym typeface="Roboto"/>
              </a:endParaRPr>
            </a:p>
          </p:txBody>
        </p:sp>
      </p:grpSp>
      <p:grpSp>
        <p:nvGrpSpPr>
          <p:cNvPr id="369" name="Google Shape;369;p31"/>
          <p:cNvGrpSpPr/>
          <p:nvPr/>
        </p:nvGrpSpPr>
        <p:grpSpPr>
          <a:xfrm>
            <a:off x="5998478" y="1749725"/>
            <a:ext cx="2757721" cy="3021020"/>
            <a:chOff x="1118223" y="283725"/>
            <a:chExt cx="2139095" cy="4076400"/>
          </a:xfrm>
        </p:grpSpPr>
        <p:sp>
          <p:nvSpPr>
            <p:cNvPr id="370" name="Google Shape;370;p31"/>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1118223" y="341751"/>
              <a:ext cx="2048100" cy="1921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1233932" y="957487"/>
              <a:ext cx="18150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900">
                  <a:solidFill>
                    <a:srgbClr val="0D5CDF"/>
                  </a:solidFill>
                  <a:latin typeface="Roboto Medium"/>
                  <a:ea typeface="Roboto Medium"/>
                  <a:cs typeface="Roboto Medium"/>
                  <a:sym typeface="Roboto Medium"/>
                </a:rPr>
                <a:t>Sistema de Propostas e Negociações</a:t>
              </a:r>
              <a:endParaRPr sz="1900">
                <a:solidFill>
                  <a:srgbClr val="0D5CDF"/>
                </a:solidFill>
                <a:latin typeface="Roboto Medium"/>
                <a:ea typeface="Roboto Medium"/>
                <a:cs typeface="Roboto Medium"/>
                <a:sym typeface="Roboto Medium"/>
              </a:endParaRPr>
            </a:p>
            <a:p>
              <a:pPr indent="0" lvl="0" marL="0" rtl="0" algn="l">
                <a:spcBef>
                  <a:spcPts val="0"/>
                </a:spcBef>
                <a:spcAft>
                  <a:spcPts val="0"/>
                </a:spcAft>
                <a:buNone/>
              </a:pPr>
              <a:r>
                <a:t/>
              </a:r>
              <a:endParaRPr sz="2000">
                <a:solidFill>
                  <a:srgbClr val="0D5CDF"/>
                </a:solidFill>
                <a:latin typeface="Roboto Medium"/>
                <a:ea typeface="Roboto Medium"/>
                <a:cs typeface="Roboto Medium"/>
                <a:sym typeface="Roboto Medium"/>
              </a:endParaRPr>
            </a:p>
          </p:txBody>
        </p:sp>
        <p:sp>
          <p:nvSpPr>
            <p:cNvPr id="373" name="Google Shape;373;p3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RF6</a:t>
              </a:r>
              <a:endParaRPr sz="3000">
                <a:solidFill>
                  <a:srgbClr val="0D5CDF"/>
                </a:solidFill>
                <a:latin typeface="Roboto Thin"/>
                <a:ea typeface="Roboto Thin"/>
                <a:cs typeface="Roboto Thin"/>
                <a:sym typeface="Roboto Thin"/>
              </a:endParaRPr>
            </a:p>
          </p:txBody>
        </p:sp>
        <p:sp>
          <p:nvSpPr>
            <p:cNvPr id="374" name="Google Shape;374;p31"/>
            <p:cNvSpPr/>
            <p:nvPr/>
          </p:nvSpPr>
          <p:spPr>
            <a:xfrm rot="5400000">
              <a:off x="1947721" y="231905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1118318" y="2652670"/>
              <a:ext cx="2139000" cy="1605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Gerenciamento de propostas pelo corretor</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Histórico de negociações</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pt-BR">
                  <a:solidFill>
                    <a:schemeClr val="lt1"/>
                  </a:solidFill>
                  <a:latin typeface="Roboto"/>
                  <a:ea typeface="Roboto"/>
                  <a:cs typeface="Roboto"/>
                  <a:sym typeface="Roboto"/>
                </a:rPr>
                <a:t>Notificações automáticas</a:t>
              </a:r>
              <a:endParaRPr>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t/>
              </a:r>
              <a:endParaRPr sz="1500">
                <a:solidFill>
                  <a:srgbClr val="FFFFFF"/>
                </a:solidFill>
                <a:latin typeface="Roboto"/>
                <a:ea typeface="Roboto"/>
                <a:cs typeface="Roboto"/>
                <a:sym typeface="Robo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4"/>
          <p:cNvPicPr preferRelativeResize="0"/>
          <p:nvPr/>
        </p:nvPicPr>
        <p:blipFill>
          <a:blip r:embed="rId3">
            <a:alphaModFix/>
          </a:blip>
          <a:stretch>
            <a:fillRect/>
          </a:stretch>
        </p:blipFill>
        <p:spPr>
          <a:xfrm>
            <a:off x="5665125" y="1291900"/>
            <a:ext cx="2559725" cy="2559725"/>
          </a:xfrm>
          <a:prstGeom prst="rect">
            <a:avLst/>
          </a:prstGeom>
          <a:noFill/>
          <a:ln>
            <a:noFill/>
          </a:ln>
        </p:spPr>
      </p:pic>
      <p:sp>
        <p:nvSpPr>
          <p:cNvPr id="73" name="Google Shape;73;p14"/>
          <p:cNvSpPr txBox="1"/>
          <p:nvPr>
            <p:ph type="title"/>
          </p:nvPr>
        </p:nvSpPr>
        <p:spPr>
          <a:xfrm>
            <a:off x="277150" y="268650"/>
            <a:ext cx="4363800" cy="46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4100"/>
              <a:t>A RealtyHub é uma empresa de tecnologia que </a:t>
            </a:r>
            <a:r>
              <a:rPr lang="pt-BR" sz="4100"/>
              <a:t>desenvolve</a:t>
            </a:r>
            <a:r>
              <a:rPr lang="pt-BR" sz="4100"/>
              <a:t> softwares para o mercado imobilário.</a:t>
            </a:r>
            <a:endParaRPr sz="4100"/>
          </a:p>
        </p:txBody>
      </p:sp>
      <p:sp>
        <p:nvSpPr>
          <p:cNvPr id="74" name="Google Shape;74;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Requisitos funcionais:</a:t>
            </a:r>
            <a:endParaRPr/>
          </a:p>
        </p:txBody>
      </p:sp>
      <p:pic>
        <p:nvPicPr>
          <p:cNvPr id="381" name="Google Shape;381;p32"/>
          <p:cNvPicPr preferRelativeResize="0"/>
          <p:nvPr/>
        </p:nvPicPr>
        <p:blipFill>
          <a:blip r:embed="rId3">
            <a:alphaModFix/>
          </a:blip>
          <a:stretch>
            <a:fillRect/>
          </a:stretch>
        </p:blipFill>
        <p:spPr>
          <a:xfrm>
            <a:off x="7448275" y="0"/>
            <a:ext cx="1695725" cy="1695725"/>
          </a:xfrm>
          <a:prstGeom prst="rect">
            <a:avLst/>
          </a:prstGeom>
          <a:noFill/>
          <a:ln>
            <a:noFill/>
          </a:ln>
        </p:spPr>
      </p:pic>
      <p:grpSp>
        <p:nvGrpSpPr>
          <p:cNvPr id="382" name="Google Shape;382;p32"/>
          <p:cNvGrpSpPr/>
          <p:nvPr/>
        </p:nvGrpSpPr>
        <p:grpSpPr>
          <a:xfrm>
            <a:off x="471890" y="1749725"/>
            <a:ext cx="2695497" cy="3021020"/>
            <a:chOff x="1118221" y="283725"/>
            <a:chExt cx="2090829" cy="4076400"/>
          </a:xfrm>
        </p:grpSpPr>
        <p:sp>
          <p:nvSpPr>
            <p:cNvPr id="383" name="Google Shape;383;p32"/>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1118221" y="341751"/>
              <a:ext cx="2048100" cy="1939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Gestão de Contratos</a:t>
              </a:r>
              <a:endParaRPr sz="2000">
                <a:solidFill>
                  <a:srgbClr val="0D5CDF"/>
                </a:solidFill>
                <a:latin typeface="Roboto Medium"/>
                <a:ea typeface="Roboto Medium"/>
                <a:cs typeface="Roboto Medium"/>
                <a:sym typeface="Roboto Medium"/>
              </a:endParaRPr>
            </a:p>
            <a:p>
              <a:pPr indent="0" lvl="0" marL="0" rtl="0" algn="l">
                <a:spcBef>
                  <a:spcPts val="0"/>
                </a:spcBef>
                <a:spcAft>
                  <a:spcPts val="0"/>
                </a:spcAft>
                <a:buNone/>
              </a:pPr>
              <a:r>
                <a:t/>
              </a:r>
              <a:endParaRPr sz="2000">
                <a:solidFill>
                  <a:srgbClr val="0D5CDF"/>
                </a:solidFill>
                <a:latin typeface="Roboto Medium"/>
                <a:ea typeface="Roboto Medium"/>
                <a:cs typeface="Roboto Medium"/>
                <a:sym typeface="Roboto Medium"/>
              </a:endParaRPr>
            </a:p>
          </p:txBody>
        </p:sp>
        <p:sp>
          <p:nvSpPr>
            <p:cNvPr id="386" name="Google Shape;386;p32"/>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RF7</a:t>
              </a:r>
              <a:endParaRPr sz="3000">
                <a:solidFill>
                  <a:srgbClr val="0D5CDF"/>
                </a:solidFill>
                <a:latin typeface="Roboto Thin"/>
                <a:ea typeface="Roboto Thin"/>
                <a:cs typeface="Roboto Thin"/>
                <a:sym typeface="Roboto Thin"/>
              </a:endParaRPr>
            </a:p>
          </p:txBody>
        </p:sp>
        <p:sp>
          <p:nvSpPr>
            <p:cNvPr id="387" name="Google Shape;387;p32"/>
            <p:cNvSpPr/>
            <p:nvPr/>
          </p:nvSpPr>
          <p:spPr>
            <a:xfrm rot="5400000">
              <a:off x="1969078" y="233703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1118306" y="2568741"/>
              <a:ext cx="2090700" cy="1689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Roboto"/>
                <a:buChar char="●"/>
              </a:pPr>
              <a:r>
                <a:rPr lang="pt-BR" sz="1200">
                  <a:solidFill>
                    <a:schemeClr val="lt1"/>
                  </a:solidFill>
                  <a:latin typeface="Roboto"/>
                  <a:ea typeface="Roboto"/>
                  <a:cs typeface="Roboto"/>
                  <a:sym typeface="Roboto"/>
                </a:rPr>
                <a:t>Criação e edição de contratos</a:t>
              </a:r>
              <a:endParaRPr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lang="pt-BR" sz="1200">
                  <a:solidFill>
                    <a:schemeClr val="lt1"/>
                  </a:solidFill>
                  <a:latin typeface="Roboto"/>
                  <a:ea typeface="Roboto"/>
                  <a:cs typeface="Roboto"/>
                  <a:sym typeface="Roboto"/>
                </a:rPr>
                <a:t>Assinatura digital</a:t>
              </a:r>
              <a:endParaRPr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lang="pt-BR" sz="1200">
                  <a:solidFill>
                    <a:schemeClr val="lt1"/>
                  </a:solidFill>
                  <a:latin typeface="Roboto"/>
                  <a:ea typeface="Roboto"/>
                  <a:cs typeface="Roboto"/>
                  <a:sym typeface="Roboto"/>
                </a:rPr>
                <a:t>Armazenamento e acesso aos contratos</a:t>
              </a:r>
              <a:endParaRPr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lang="pt-BR" sz="1200">
                  <a:solidFill>
                    <a:schemeClr val="lt1"/>
                  </a:solidFill>
                  <a:latin typeface="Roboto"/>
                  <a:ea typeface="Roboto"/>
                  <a:cs typeface="Roboto"/>
                  <a:sym typeface="Roboto"/>
                </a:rPr>
                <a:t>Monitoramento de prazos e obrigações</a:t>
              </a:r>
              <a:endParaRPr sz="1200">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t/>
              </a:r>
              <a:endParaRPr sz="13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t/>
              </a:r>
              <a:endParaRPr sz="15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500">
                <a:solidFill>
                  <a:srgbClr val="FFFFFF"/>
                </a:solidFill>
                <a:latin typeface="Roboto"/>
                <a:ea typeface="Roboto"/>
                <a:cs typeface="Roboto"/>
                <a:sym typeface="Roboto"/>
              </a:endParaRPr>
            </a:p>
          </p:txBody>
        </p:sp>
      </p:grpSp>
      <p:grpSp>
        <p:nvGrpSpPr>
          <p:cNvPr id="389" name="Google Shape;389;p32"/>
          <p:cNvGrpSpPr/>
          <p:nvPr/>
        </p:nvGrpSpPr>
        <p:grpSpPr>
          <a:xfrm>
            <a:off x="3235282" y="1749725"/>
            <a:ext cx="1865686" cy="3021020"/>
            <a:chOff x="1118222" y="283725"/>
            <a:chExt cx="2108597" cy="4076400"/>
          </a:xfrm>
        </p:grpSpPr>
        <p:sp>
          <p:nvSpPr>
            <p:cNvPr id="390" name="Google Shape;390;p32"/>
            <p:cNvSpPr/>
            <p:nvPr/>
          </p:nvSpPr>
          <p:spPr>
            <a:xfrm>
              <a:off x="1178650" y="283725"/>
              <a:ext cx="2030400" cy="40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1118222" y="341751"/>
              <a:ext cx="2048100" cy="19080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1233919" y="1024347"/>
              <a:ext cx="1914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chemeClr val="dk2"/>
                  </a:solidFill>
                  <a:latin typeface="Roboto Medium"/>
                  <a:ea typeface="Roboto Medium"/>
                  <a:cs typeface="Roboto Medium"/>
                  <a:sym typeface="Roboto Medium"/>
                </a:rPr>
                <a:t>Integração com o calendário</a:t>
              </a:r>
              <a:endParaRPr sz="1800">
                <a:solidFill>
                  <a:schemeClr val="dk2"/>
                </a:solidFill>
                <a:latin typeface="Roboto Medium"/>
                <a:ea typeface="Roboto Medium"/>
                <a:cs typeface="Roboto Medium"/>
                <a:sym typeface="Roboto Medium"/>
              </a:endParaRPr>
            </a:p>
            <a:p>
              <a:pPr indent="0" lvl="0" marL="0" rtl="0" algn="l">
                <a:spcBef>
                  <a:spcPts val="0"/>
                </a:spcBef>
                <a:spcAft>
                  <a:spcPts val="0"/>
                </a:spcAft>
                <a:buNone/>
              </a:pPr>
              <a:r>
                <a:t/>
              </a:r>
              <a:endParaRPr sz="2000">
                <a:solidFill>
                  <a:schemeClr val="dk2"/>
                </a:solidFill>
                <a:latin typeface="Roboto Medium"/>
                <a:ea typeface="Roboto Medium"/>
                <a:cs typeface="Roboto Medium"/>
                <a:sym typeface="Roboto Medium"/>
              </a:endParaRPr>
            </a:p>
          </p:txBody>
        </p:sp>
        <p:sp>
          <p:nvSpPr>
            <p:cNvPr id="393" name="Google Shape;393;p32"/>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chemeClr val="dk2"/>
                  </a:solidFill>
                  <a:latin typeface="Roboto"/>
                  <a:ea typeface="Roboto"/>
                  <a:cs typeface="Roboto"/>
                  <a:sym typeface="Roboto"/>
                </a:rPr>
                <a:t>RF8</a:t>
              </a:r>
              <a:endParaRPr sz="3000">
                <a:solidFill>
                  <a:schemeClr val="dk2"/>
                </a:solidFill>
                <a:latin typeface="Roboto Thin"/>
                <a:ea typeface="Roboto Thin"/>
                <a:cs typeface="Roboto Thin"/>
                <a:sym typeface="Roboto Thin"/>
              </a:endParaRPr>
            </a:p>
          </p:txBody>
        </p:sp>
        <p:sp>
          <p:nvSpPr>
            <p:cNvPr id="394" name="Google Shape;394;p32"/>
            <p:cNvSpPr/>
            <p:nvPr/>
          </p:nvSpPr>
          <p:spPr>
            <a:xfrm rot="5400000">
              <a:off x="1909825" y="230526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1233919" y="2552751"/>
              <a:ext cx="1992900" cy="170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chemeClr val="lt1"/>
                  </a:solidFill>
                  <a:latin typeface="Roboto"/>
                  <a:ea typeface="Roboto"/>
                  <a:cs typeface="Roboto"/>
                  <a:sym typeface="Roboto"/>
                </a:rPr>
                <a:t>(Este requisito não será implementado nesta versão).</a:t>
              </a:r>
              <a:endParaRPr sz="1500">
                <a:solidFill>
                  <a:srgbClr val="FFFFFF"/>
                </a:solidFill>
                <a:latin typeface="Roboto"/>
                <a:ea typeface="Roboto"/>
                <a:cs typeface="Roboto"/>
                <a:sym typeface="Roboto"/>
              </a:endParaRPr>
            </a:p>
          </p:txBody>
        </p:sp>
      </p:grpSp>
      <p:grpSp>
        <p:nvGrpSpPr>
          <p:cNvPr id="396" name="Google Shape;396;p32"/>
          <p:cNvGrpSpPr/>
          <p:nvPr/>
        </p:nvGrpSpPr>
        <p:grpSpPr>
          <a:xfrm>
            <a:off x="5131628" y="1749725"/>
            <a:ext cx="1865767" cy="3021020"/>
            <a:chOff x="1118222" y="283725"/>
            <a:chExt cx="2108688" cy="4076400"/>
          </a:xfrm>
        </p:grpSpPr>
        <p:sp>
          <p:nvSpPr>
            <p:cNvPr id="397" name="Google Shape;397;p32"/>
            <p:cNvSpPr/>
            <p:nvPr/>
          </p:nvSpPr>
          <p:spPr>
            <a:xfrm>
              <a:off x="1178650" y="283725"/>
              <a:ext cx="2030400" cy="40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1118222" y="341751"/>
              <a:ext cx="2048100" cy="19080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1236399" y="1320596"/>
              <a:ext cx="19149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chemeClr val="dk2"/>
                  </a:solidFill>
                  <a:latin typeface="Roboto Medium"/>
                  <a:ea typeface="Roboto Medium"/>
                  <a:cs typeface="Roboto Medium"/>
                  <a:sym typeface="Roboto Medium"/>
                </a:rPr>
                <a:t>Tour virtual</a:t>
              </a:r>
              <a:endParaRPr sz="2000">
                <a:solidFill>
                  <a:schemeClr val="dk2"/>
                </a:solidFill>
                <a:latin typeface="Roboto Medium"/>
                <a:ea typeface="Roboto Medium"/>
                <a:cs typeface="Roboto Medium"/>
                <a:sym typeface="Roboto Medium"/>
              </a:endParaRPr>
            </a:p>
            <a:p>
              <a:pPr indent="0" lvl="0" marL="0" rtl="0" algn="l">
                <a:spcBef>
                  <a:spcPts val="0"/>
                </a:spcBef>
                <a:spcAft>
                  <a:spcPts val="0"/>
                </a:spcAft>
                <a:buNone/>
              </a:pPr>
              <a:r>
                <a:t/>
              </a:r>
              <a:endParaRPr sz="2000">
                <a:solidFill>
                  <a:schemeClr val="dk2"/>
                </a:solidFill>
                <a:latin typeface="Roboto Medium"/>
                <a:ea typeface="Roboto Medium"/>
                <a:cs typeface="Roboto Medium"/>
                <a:sym typeface="Roboto Medium"/>
              </a:endParaRPr>
            </a:p>
          </p:txBody>
        </p:sp>
        <p:sp>
          <p:nvSpPr>
            <p:cNvPr id="400" name="Google Shape;400;p32"/>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chemeClr val="dk2"/>
                  </a:solidFill>
                  <a:latin typeface="Roboto"/>
                  <a:ea typeface="Roboto"/>
                  <a:cs typeface="Roboto"/>
                  <a:sym typeface="Roboto"/>
                </a:rPr>
                <a:t>RF9</a:t>
              </a:r>
              <a:endParaRPr sz="3000">
                <a:solidFill>
                  <a:schemeClr val="dk2"/>
                </a:solidFill>
                <a:latin typeface="Roboto Thin"/>
                <a:ea typeface="Roboto Thin"/>
                <a:cs typeface="Roboto Thin"/>
                <a:sym typeface="Roboto Thin"/>
              </a:endParaRPr>
            </a:p>
          </p:txBody>
        </p:sp>
        <p:sp>
          <p:nvSpPr>
            <p:cNvPr id="401" name="Google Shape;401;p32"/>
            <p:cNvSpPr/>
            <p:nvPr/>
          </p:nvSpPr>
          <p:spPr>
            <a:xfrm rot="5400000">
              <a:off x="1909825" y="230526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1236410" y="2552751"/>
              <a:ext cx="1990500" cy="170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chemeClr val="lt1"/>
                  </a:solidFill>
                  <a:latin typeface="Roboto"/>
                  <a:ea typeface="Roboto"/>
                  <a:cs typeface="Roboto"/>
                  <a:sym typeface="Roboto"/>
                </a:rPr>
                <a:t>(Este requisito não será implementado nesta versão).</a:t>
              </a:r>
              <a:endParaRPr sz="1500">
                <a:solidFill>
                  <a:srgbClr val="FFFFFF"/>
                </a:solidFill>
                <a:latin typeface="Roboto"/>
                <a:ea typeface="Roboto"/>
                <a:cs typeface="Roboto"/>
                <a:sym typeface="Roboto"/>
              </a:endParaRPr>
            </a:p>
          </p:txBody>
        </p:sp>
      </p:grpSp>
      <p:grpSp>
        <p:nvGrpSpPr>
          <p:cNvPr id="403" name="Google Shape;403;p32"/>
          <p:cNvGrpSpPr/>
          <p:nvPr/>
        </p:nvGrpSpPr>
        <p:grpSpPr>
          <a:xfrm>
            <a:off x="7027978" y="1749725"/>
            <a:ext cx="1865767" cy="3021020"/>
            <a:chOff x="1118222" y="283725"/>
            <a:chExt cx="2108688" cy="4076400"/>
          </a:xfrm>
        </p:grpSpPr>
        <p:sp>
          <p:nvSpPr>
            <p:cNvPr id="404" name="Google Shape;404;p32"/>
            <p:cNvSpPr/>
            <p:nvPr/>
          </p:nvSpPr>
          <p:spPr>
            <a:xfrm>
              <a:off x="1178650" y="283725"/>
              <a:ext cx="2030400" cy="40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1118222" y="341751"/>
              <a:ext cx="2048100" cy="19080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1236410" y="1213560"/>
              <a:ext cx="19149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chemeClr val="dk2"/>
                  </a:solidFill>
                  <a:latin typeface="Roboto Medium"/>
                  <a:ea typeface="Roboto Medium"/>
                  <a:cs typeface="Roboto Medium"/>
                  <a:sym typeface="Roboto Medium"/>
                </a:rPr>
                <a:t>Sistema de chat</a:t>
              </a:r>
              <a:endParaRPr sz="2000">
                <a:solidFill>
                  <a:schemeClr val="dk2"/>
                </a:solidFill>
                <a:latin typeface="Roboto Medium"/>
                <a:ea typeface="Roboto Medium"/>
                <a:cs typeface="Roboto Medium"/>
                <a:sym typeface="Roboto Medium"/>
              </a:endParaRPr>
            </a:p>
            <a:p>
              <a:pPr indent="0" lvl="0" marL="0" rtl="0" algn="l">
                <a:spcBef>
                  <a:spcPts val="0"/>
                </a:spcBef>
                <a:spcAft>
                  <a:spcPts val="0"/>
                </a:spcAft>
                <a:buNone/>
              </a:pPr>
              <a:r>
                <a:t/>
              </a:r>
              <a:endParaRPr sz="2000">
                <a:solidFill>
                  <a:schemeClr val="dk2"/>
                </a:solidFill>
                <a:latin typeface="Roboto Medium"/>
                <a:ea typeface="Roboto Medium"/>
                <a:cs typeface="Roboto Medium"/>
                <a:sym typeface="Roboto Medium"/>
              </a:endParaRPr>
            </a:p>
          </p:txBody>
        </p:sp>
        <p:sp>
          <p:nvSpPr>
            <p:cNvPr id="407" name="Google Shape;407;p32"/>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chemeClr val="dk2"/>
                  </a:solidFill>
                  <a:latin typeface="Roboto"/>
                  <a:ea typeface="Roboto"/>
                  <a:cs typeface="Roboto"/>
                  <a:sym typeface="Roboto"/>
                </a:rPr>
                <a:t>RF10</a:t>
              </a:r>
              <a:endParaRPr sz="3000">
                <a:solidFill>
                  <a:schemeClr val="dk2"/>
                </a:solidFill>
                <a:latin typeface="Roboto Thin"/>
                <a:ea typeface="Roboto Thin"/>
                <a:cs typeface="Roboto Thin"/>
                <a:sym typeface="Roboto Thin"/>
              </a:endParaRPr>
            </a:p>
          </p:txBody>
        </p:sp>
        <p:sp>
          <p:nvSpPr>
            <p:cNvPr id="408" name="Google Shape;408;p32"/>
            <p:cNvSpPr/>
            <p:nvPr/>
          </p:nvSpPr>
          <p:spPr>
            <a:xfrm rot="5400000">
              <a:off x="1909825" y="230526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1236410" y="2552751"/>
              <a:ext cx="1990500" cy="170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chemeClr val="lt1"/>
                  </a:solidFill>
                  <a:latin typeface="Roboto"/>
                  <a:ea typeface="Roboto"/>
                  <a:cs typeface="Roboto"/>
                  <a:sym typeface="Roboto"/>
                </a:rPr>
                <a:t>(Este requisito não será implementado nesta versão).</a:t>
              </a:r>
              <a:endParaRPr sz="1500">
                <a:solidFill>
                  <a:srgbClr val="FFFFFF"/>
                </a:solidFill>
                <a:latin typeface="Roboto"/>
                <a:ea typeface="Roboto"/>
                <a:cs typeface="Roboto"/>
                <a:sym typeface="Robo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Requisitos não funcionais:</a:t>
            </a:r>
            <a:endParaRPr/>
          </a:p>
        </p:txBody>
      </p:sp>
      <p:pic>
        <p:nvPicPr>
          <p:cNvPr id="415" name="Google Shape;415;p33"/>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416" name="Google Shape;416;p3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417" name="Google Shape;417;p33"/>
          <p:cNvSpPr txBox="1"/>
          <p:nvPr>
            <p:ph idx="1" type="body"/>
          </p:nvPr>
        </p:nvSpPr>
        <p:spPr>
          <a:xfrm>
            <a:off x="471900" y="2030325"/>
            <a:ext cx="4709400" cy="23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S</a:t>
            </a:r>
            <a:r>
              <a:rPr lang="pt-BR" sz="2400"/>
              <a:t>ão especificações de como o sistema deve se comportar.</a:t>
            </a:r>
            <a:endParaRPr sz="2400"/>
          </a:p>
          <a:p>
            <a:pPr indent="0" lvl="0" marL="0" rtl="0" algn="l">
              <a:spcBef>
                <a:spcPts val="1600"/>
              </a:spcBef>
              <a:spcAft>
                <a:spcPts val="0"/>
              </a:spcAft>
              <a:buNone/>
            </a:pPr>
            <a:r>
              <a:rPr lang="pt-BR" sz="2400"/>
              <a:t>• G</a:t>
            </a:r>
            <a:r>
              <a:rPr lang="pt-BR" sz="2400"/>
              <a:t>arantem que o sistema atenda aos padrões de qualidade esperados pelos usuários e partes interessadas.</a:t>
            </a:r>
            <a:endParaRPr sz="2400"/>
          </a:p>
          <a:p>
            <a:pPr indent="0" lvl="0" marL="0" rtl="0" algn="l">
              <a:spcBef>
                <a:spcPts val="1600"/>
              </a:spcBef>
              <a:spcAft>
                <a:spcPts val="1600"/>
              </a:spcAft>
              <a:buNone/>
            </a:pPr>
            <a:r>
              <a:t/>
            </a:r>
            <a:endParaRPr sz="2400"/>
          </a:p>
        </p:txBody>
      </p:sp>
      <p:pic>
        <p:nvPicPr>
          <p:cNvPr id="418" name="Google Shape;418;p33"/>
          <p:cNvPicPr preferRelativeResize="0"/>
          <p:nvPr/>
        </p:nvPicPr>
        <p:blipFill rotWithShape="1">
          <a:blip r:embed="rId4">
            <a:alphaModFix/>
          </a:blip>
          <a:srcRect b="15000" l="0" r="0" t="15000"/>
          <a:stretch/>
        </p:blipFill>
        <p:spPr>
          <a:xfrm>
            <a:off x="5508181" y="2296024"/>
            <a:ext cx="3427994" cy="2399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Requisitos não funcionais:</a:t>
            </a:r>
            <a:endParaRPr/>
          </a:p>
        </p:txBody>
      </p:sp>
      <p:pic>
        <p:nvPicPr>
          <p:cNvPr id="424" name="Google Shape;424;p34"/>
          <p:cNvPicPr preferRelativeResize="0"/>
          <p:nvPr/>
        </p:nvPicPr>
        <p:blipFill>
          <a:blip r:embed="rId3">
            <a:alphaModFix/>
          </a:blip>
          <a:stretch>
            <a:fillRect/>
          </a:stretch>
        </p:blipFill>
        <p:spPr>
          <a:xfrm>
            <a:off x="7448275" y="0"/>
            <a:ext cx="1695725" cy="1695725"/>
          </a:xfrm>
          <a:prstGeom prst="rect">
            <a:avLst/>
          </a:prstGeom>
          <a:noFill/>
          <a:ln>
            <a:noFill/>
          </a:ln>
        </p:spPr>
      </p:pic>
      <p:grpSp>
        <p:nvGrpSpPr>
          <p:cNvPr id="425" name="Google Shape;425;p34"/>
          <p:cNvGrpSpPr/>
          <p:nvPr/>
        </p:nvGrpSpPr>
        <p:grpSpPr>
          <a:xfrm>
            <a:off x="471890" y="1749725"/>
            <a:ext cx="2695497" cy="3021020"/>
            <a:chOff x="1118221" y="283725"/>
            <a:chExt cx="2090829" cy="4076400"/>
          </a:xfrm>
        </p:grpSpPr>
        <p:sp>
          <p:nvSpPr>
            <p:cNvPr id="426" name="Google Shape;426;p34"/>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1118221" y="341751"/>
              <a:ext cx="2048100" cy="1939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Autenticação e segurança</a:t>
              </a:r>
              <a:endParaRPr sz="2000">
                <a:solidFill>
                  <a:srgbClr val="0D5CDF"/>
                </a:solidFill>
                <a:latin typeface="Roboto Medium"/>
                <a:ea typeface="Roboto Medium"/>
                <a:cs typeface="Roboto Medium"/>
                <a:sym typeface="Roboto Medium"/>
              </a:endParaRPr>
            </a:p>
          </p:txBody>
        </p:sp>
        <p:sp>
          <p:nvSpPr>
            <p:cNvPr id="429" name="Google Shape;429;p3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RNF1</a:t>
              </a:r>
              <a:endParaRPr sz="3000">
                <a:solidFill>
                  <a:srgbClr val="0D5CDF"/>
                </a:solidFill>
                <a:latin typeface="Roboto Thin"/>
                <a:ea typeface="Roboto Thin"/>
                <a:cs typeface="Roboto Thin"/>
                <a:sym typeface="Roboto Thin"/>
              </a:endParaRPr>
            </a:p>
          </p:txBody>
        </p:sp>
        <p:sp>
          <p:nvSpPr>
            <p:cNvPr id="430" name="Google Shape;430;p34"/>
            <p:cNvSpPr/>
            <p:nvPr/>
          </p:nvSpPr>
          <p:spPr>
            <a:xfrm rot="5400000">
              <a:off x="1969078" y="233703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1233843" y="2670650"/>
              <a:ext cx="1975200" cy="158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FFFFFF"/>
                  </a:solidFill>
                  <a:latin typeface="Roboto"/>
                  <a:ea typeface="Roboto"/>
                  <a:cs typeface="Roboto"/>
                  <a:sym typeface="Roboto"/>
                </a:rPr>
                <a:t>O sistema deve garantir segurança na autenticação do usuário (corretor).</a:t>
              </a:r>
              <a:endParaRPr>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500">
                <a:solidFill>
                  <a:srgbClr val="FFFFFF"/>
                </a:solidFill>
                <a:latin typeface="Roboto"/>
                <a:ea typeface="Roboto"/>
                <a:cs typeface="Roboto"/>
                <a:sym typeface="Roboto"/>
              </a:endParaRPr>
            </a:p>
          </p:txBody>
        </p:sp>
      </p:grpSp>
      <p:grpSp>
        <p:nvGrpSpPr>
          <p:cNvPr id="432" name="Google Shape;432;p34"/>
          <p:cNvGrpSpPr/>
          <p:nvPr/>
        </p:nvGrpSpPr>
        <p:grpSpPr>
          <a:xfrm>
            <a:off x="3235184" y="1749725"/>
            <a:ext cx="2695594" cy="3021020"/>
            <a:chOff x="1118222" y="283725"/>
            <a:chExt cx="2090904" cy="4076400"/>
          </a:xfrm>
        </p:grpSpPr>
        <p:sp>
          <p:nvSpPr>
            <p:cNvPr id="433" name="Google Shape;433;p34"/>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1118222" y="341751"/>
              <a:ext cx="2048100" cy="19080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Compatibilidade multidispositivo</a:t>
              </a:r>
              <a:endParaRPr sz="2000">
                <a:solidFill>
                  <a:srgbClr val="0D5CDF"/>
                </a:solidFill>
                <a:latin typeface="Roboto Medium"/>
                <a:ea typeface="Roboto Medium"/>
                <a:cs typeface="Roboto Medium"/>
                <a:sym typeface="Roboto Medium"/>
              </a:endParaRPr>
            </a:p>
          </p:txBody>
        </p:sp>
        <p:sp>
          <p:nvSpPr>
            <p:cNvPr id="436" name="Google Shape;436;p3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RNF2</a:t>
              </a:r>
              <a:endParaRPr sz="3000">
                <a:solidFill>
                  <a:srgbClr val="0D5CDF"/>
                </a:solidFill>
                <a:latin typeface="Roboto Thin"/>
                <a:ea typeface="Roboto Thin"/>
                <a:cs typeface="Roboto Thin"/>
                <a:sym typeface="Roboto Thin"/>
              </a:endParaRPr>
            </a:p>
          </p:txBody>
        </p:sp>
        <p:sp>
          <p:nvSpPr>
            <p:cNvPr id="437" name="Google Shape;437;p34"/>
            <p:cNvSpPr/>
            <p:nvPr/>
          </p:nvSpPr>
          <p:spPr>
            <a:xfrm rot="5400000">
              <a:off x="1909825" y="230526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1233926" y="2543543"/>
              <a:ext cx="1975200" cy="17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FFFFFF"/>
                  </a:solidFill>
                  <a:latin typeface="Roboto"/>
                  <a:ea typeface="Roboto"/>
                  <a:cs typeface="Roboto"/>
                  <a:sym typeface="Roboto"/>
                </a:rPr>
                <a:t>O sistema deve ser acessível por computador, smartphone e tablet, garantindo responsividade e boa experiência.</a:t>
              </a:r>
              <a:endParaRPr>
                <a:solidFill>
                  <a:srgbClr val="FFFFFF"/>
                </a:solidFill>
                <a:latin typeface="Roboto"/>
                <a:ea typeface="Roboto"/>
                <a:cs typeface="Roboto"/>
                <a:sym typeface="Roboto"/>
              </a:endParaRPr>
            </a:p>
          </p:txBody>
        </p:sp>
      </p:grpSp>
      <p:grpSp>
        <p:nvGrpSpPr>
          <p:cNvPr id="439" name="Google Shape;439;p34"/>
          <p:cNvGrpSpPr/>
          <p:nvPr/>
        </p:nvGrpSpPr>
        <p:grpSpPr>
          <a:xfrm>
            <a:off x="5998478" y="1749725"/>
            <a:ext cx="2695494" cy="3021020"/>
            <a:chOff x="1118223" y="283725"/>
            <a:chExt cx="2090827" cy="4076400"/>
          </a:xfrm>
        </p:grpSpPr>
        <p:sp>
          <p:nvSpPr>
            <p:cNvPr id="440" name="Google Shape;440;p34"/>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1118223" y="341751"/>
              <a:ext cx="2048100" cy="1921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Design simples e intuitivo</a:t>
              </a:r>
              <a:endParaRPr sz="2000">
                <a:solidFill>
                  <a:srgbClr val="0D5CDF"/>
                </a:solidFill>
                <a:latin typeface="Roboto Medium"/>
                <a:ea typeface="Roboto Medium"/>
                <a:cs typeface="Roboto Medium"/>
                <a:sym typeface="Roboto Medium"/>
              </a:endParaRPr>
            </a:p>
          </p:txBody>
        </p:sp>
        <p:sp>
          <p:nvSpPr>
            <p:cNvPr id="443" name="Google Shape;443;p3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RNF3</a:t>
              </a:r>
              <a:endParaRPr sz="3000">
                <a:solidFill>
                  <a:srgbClr val="0D5CDF"/>
                </a:solidFill>
                <a:latin typeface="Roboto Thin"/>
                <a:ea typeface="Roboto Thin"/>
                <a:cs typeface="Roboto Thin"/>
                <a:sym typeface="Roboto Thin"/>
              </a:endParaRPr>
            </a:p>
          </p:txBody>
        </p:sp>
        <p:sp>
          <p:nvSpPr>
            <p:cNvPr id="444" name="Google Shape;444;p34"/>
            <p:cNvSpPr/>
            <p:nvPr/>
          </p:nvSpPr>
          <p:spPr>
            <a:xfrm rot="5400000">
              <a:off x="1947721" y="231905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1233932" y="2652670"/>
              <a:ext cx="1914900" cy="16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FFFFFF"/>
                  </a:solidFill>
                  <a:latin typeface="Roboto"/>
                  <a:ea typeface="Roboto"/>
                  <a:cs typeface="Roboto"/>
                  <a:sym typeface="Roboto"/>
                </a:rPr>
                <a:t>O portal deve apresentar uma interface de fácil navegação.</a:t>
              </a:r>
              <a:endParaRPr>
                <a:solidFill>
                  <a:srgbClr val="FFFFFF"/>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Requisitos não funcionais:</a:t>
            </a:r>
            <a:endParaRPr/>
          </a:p>
        </p:txBody>
      </p:sp>
      <p:pic>
        <p:nvPicPr>
          <p:cNvPr id="451" name="Google Shape;451;p35"/>
          <p:cNvPicPr preferRelativeResize="0"/>
          <p:nvPr/>
        </p:nvPicPr>
        <p:blipFill>
          <a:blip r:embed="rId3">
            <a:alphaModFix/>
          </a:blip>
          <a:stretch>
            <a:fillRect/>
          </a:stretch>
        </p:blipFill>
        <p:spPr>
          <a:xfrm>
            <a:off x="7448275" y="0"/>
            <a:ext cx="1695725" cy="1695725"/>
          </a:xfrm>
          <a:prstGeom prst="rect">
            <a:avLst/>
          </a:prstGeom>
          <a:noFill/>
          <a:ln>
            <a:noFill/>
          </a:ln>
        </p:spPr>
      </p:pic>
      <p:grpSp>
        <p:nvGrpSpPr>
          <p:cNvPr id="452" name="Google Shape;452;p35"/>
          <p:cNvGrpSpPr/>
          <p:nvPr/>
        </p:nvGrpSpPr>
        <p:grpSpPr>
          <a:xfrm>
            <a:off x="471890" y="1749725"/>
            <a:ext cx="2789470" cy="3021020"/>
            <a:chOff x="1118221" y="283725"/>
            <a:chExt cx="2163722" cy="4076400"/>
          </a:xfrm>
        </p:grpSpPr>
        <p:sp>
          <p:nvSpPr>
            <p:cNvPr id="453" name="Google Shape;453;p35"/>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1118221" y="341751"/>
              <a:ext cx="2048100" cy="1939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1233920" y="998171"/>
              <a:ext cx="2030400" cy="8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A</a:t>
              </a:r>
              <a:r>
                <a:rPr lang="pt-BR" sz="1800">
                  <a:solidFill>
                    <a:srgbClr val="0D5CDF"/>
                  </a:solidFill>
                  <a:latin typeface="Roboto Medium"/>
                  <a:ea typeface="Roboto Medium"/>
                  <a:cs typeface="Roboto Medium"/>
                  <a:sym typeface="Roboto Medium"/>
                </a:rPr>
                <a:t>tualização em tempo real das informações </a:t>
              </a:r>
              <a:r>
                <a:rPr lang="pt-BR" sz="2000">
                  <a:solidFill>
                    <a:srgbClr val="0D5CDF"/>
                  </a:solidFill>
                  <a:latin typeface="Roboto Medium"/>
                  <a:ea typeface="Roboto Medium"/>
                  <a:cs typeface="Roboto Medium"/>
                  <a:sym typeface="Roboto Medium"/>
                </a:rPr>
                <a:t>sobre imóveis</a:t>
              </a:r>
              <a:endParaRPr sz="2000">
                <a:solidFill>
                  <a:srgbClr val="0D5CDF"/>
                </a:solidFill>
                <a:latin typeface="Roboto Medium"/>
                <a:ea typeface="Roboto Medium"/>
                <a:cs typeface="Roboto Medium"/>
                <a:sym typeface="Roboto Medium"/>
              </a:endParaRPr>
            </a:p>
          </p:txBody>
        </p:sp>
        <p:sp>
          <p:nvSpPr>
            <p:cNvPr id="456" name="Google Shape;456;p3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RNF4</a:t>
              </a:r>
              <a:endParaRPr sz="3000">
                <a:solidFill>
                  <a:srgbClr val="0D5CDF"/>
                </a:solidFill>
                <a:latin typeface="Roboto Thin"/>
                <a:ea typeface="Roboto Thin"/>
                <a:cs typeface="Roboto Thin"/>
                <a:sym typeface="Roboto Thin"/>
              </a:endParaRPr>
            </a:p>
          </p:txBody>
        </p:sp>
        <p:sp>
          <p:nvSpPr>
            <p:cNvPr id="457" name="Google Shape;457;p35"/>
            <p:cNvSpPr/>
            <p:nvPr/>
          </p:nvSpPr>
          <p:spPr>
            <a:xfrm rot="5400000">
              <a:off x="1969078" y="233703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1233843" y="2670650"/>
              <a:ext cx="2048100" cy="158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FFFFFF"/>
                  </a:solidFill>
                  <a:latin typeface="Roboto"/>
                  <a:ea typeface="Roboto"/>
                  <a:cs typeface="Roboto"/>
                  <a:sym typeface="Roboto"/>
                </a:rPr>
                <a:t>As informações sobre imóveis devem ser atualizadas em tempo real para garantir precisão e consistência.</a:t>
              </a:r>
              <a:endParaRPr>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500">
                <a:solidFill>
                  <a:srgbClr val="FFFFFF"/>
                </a:solidFill>
                <a:latin typeface="Roboto"/>
                <a:ea typeface="Roboto"/>
                <a:cs typeface="Roboto"/>
                <a:sym typeface="Roboto"/>
              </a:endParaRPr>
            </a:p>
          </p:txBody>
        </p:sp>
      </p:grpSp>
      <p:grpSp>
        <p:nvGrpSpPr>
          <p:cNvPr id="459" name="Google Shape;459;p35"/>
          <p:cNvGrpSpPr/>
          <p:nvPr/>
        </p:nvGrpSpPr>
        <p:grpSpPr>
          <a:xfrm>
            <a:off x="3235184" y="1749725"/>
            <a:ext cx="2695594" cy="3021020"/>
            <a:chOff x="1118222" y="283725"/>
            <a:chExt cx="2090904" cy="4076400"/>
          </a:xfrm>
        </p:grpSpPr>
        <p:sp>
          <p:nvSpPr>
            <p:cNvPr id="460" name="Google Shape;460;p35"/>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1118222" y="341751"/>
              <a:ext cx="2048100" cy="19080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Segurança de dados</a:t>
              </a:r>
              <a:endParaRPr sz="2000">
                <a:solidFill>
                  <a:srgbClr val="0D5CDF"/>
                </a:solidFill>
                <a:latin typeface="Roboto Medium"/>
                <a:ea typeface="Roboto Medium"/>
                <a:cs typeface="Roboto Medium"/>
                <a:sym typeface="Roboto Medium"/>
              </a:endParaRPr>
            </a:p>
          </p:txBody>
        </p:sp>
        <p:sp>
          <p:nvSpPr>
            <p:cNvPr id="463" name="Google Shape;463;p3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RNF5</a:t>
              </a:r>
              <a:endParaRPr sz="3000">
                <a:solidFill>
                  <a:srgbClr val="0D5CDF"/>
                </a:solidFill>
                <a:latin typeface="Roboto Thin"/>
                <a:ea typeface="Roboto Thin"/>
                <a:cs typeface="Roboto Thin"/>
                <a:sym typeface="Roboto Thin"/>
              </a:endParaRPr>
            </a:p>
          </p:txBody>
        </p:sp>
        <p:sp>
          <p:nvSpPr>
            <p:cNvPr id="464" name="Google Shape;464;p35"/>
            <p:cNvSpPr/>
            <p:nvPr/>
          </p:nvSpPr>
          <p:spPr>
            <a:xfrm rot="5400000">
              <a:off x="1909825" y="230526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1233926" y="2543543"/>
              <a:ext cx="1975200" cy="17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FFFFFF"/>
                  </a:solidFill>
                  <a:latin typeface="Roboto"/>
                  <a:ea typeface="Roboto"/>
                  <a:cs typeface="Roboto"/>
                  <a:sym typeface="Roboto"/>
                </a:rPr>
                <a:t>O portal deve proteger as informações dos usuários, clientes e imóveis, garantindo a proteção de dados sensíveis, conforme LGPD.</a:t>
              </a:r>
              <a:endParaRPr>
                <a:solidFill>
                  <a:srgbClr val="FFFFFF"/>
                </a:solidFill>
                <a:latin typeface="Roboto"/>
                <a:ea typeface="Roboto"/>
                <a:cs typeface="Roboto"/>
                <a:sym typeface="Roboto"/>
              </a:endParaRPr>
            </a:p>
          </p:txBody>
        </p:sp>
      </p:grpSp>
      <p:grpSp>
        <p:nvGrpSpPr>
          <p:cNvPr id="466" name="Google Shape;466;p35"/>
          <p:cNvGrpSpPr/>
          <p:nvPr/>
        </p:nvGrpSpPr>
        <p:grpSpPr>
          <a:xfrm>
            <a:off x="5998478" y="1749725"/>
            <a:ext cx="2766764" cy="3021020"/>
            <a:chOff x="1118223" y="283725"/>
            <a:chExt cx="2146109" cy="4076400"/>
          </a:xfrm>
        </p:grpSpPr>
        <p:sp>
          <p:nvSpPr>
            <p:cNvPr id="467" name="Google Shape;467;p35"/>
            <p:cNvSpPr/>
            <p:nvPr/>
          </p:nvSpPr>
          <p:spPr>
            <a:xfrm>
              <a:off x="1178650" y="283725"/>
              <a:ext cx="2030400" cy="407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1118223" y="341751"/>
              <a:ext cx="2048100" cy="19218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1233932" y="1008561"/>
              <a:ext cx="2030400" cy="824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chemeClr val="dk2"/>
                  </a:solidFill>
                  <a:latin typeface="Roboto Medium"/>
                  <a:ea typeface="Roboto Medium"/>
                  <a:cs typeface="Roboto Medium"/>
                  <a:sym typeface="Roboto Medium"/>
                </a:rPr>
                <a:t>C</a:t>
              </a:r>
              <a:r>
                <a:rPr lang="pt-BR" sz="1800">
                  <a:solidFill>
                    <a:schemeClr val="dk2"/>
                  </a:solidFill>
                  <a:latin typeface="Roboto Medium"/>
                  <a:ea typeface="Roboto Medium"/>
                  <a:cs typeface="Roboto Medium"/>
                  <a:sym typeface="Roboto Medium"/>
                </a:rPr>
                <a:t>omunicação eficiente entre corretores e clientes (ref. chat)</a:t>
              </a:r>
              <a:endParaRPr sz="1800">
                <a:solidFill>
                  <a:schemeClr val="dk2"/>
                </a:solidFill>
                <a:latin typeface="Roboto Medium"/>
                <a:ea typeface="Roboto Medium"/>
                <a:cs typeface="Roboto Medium"/>
                <a:sym typeface="Roboto Medium"/>
              </a:endParaRPr>
            </a:p>
          </p:txBody>
        </p:sp>
        <p:sp>
          <p:nvSpPr>
            <p:cNvPr id="470" name="Google Shape;470;p35"/>
            <p:cNvSpPr/>
            <p:nvPr/>
          </p:nvSpPr>
          <p:spPr>
            <a:xfrm>
              <a:off x="1233850" y="470600"/>
              <a:ext cx="1815000" cy="675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434343"/>
                  </a:solidFill>
                  <a:latin typeface="Roboto"/>
                  <a:ea typeface="Roboto"/>
                  <a:cs typeface="Roboto"/>
                  <a:sym typeface="Roboto"/>
                </a:rPr>
                <a:t>RNF6</a:t>
              </a:r>
              <a:endParaRPr sz="3000">
                <a:solidFill>
                  <a:srgbClr val="434343"/>
                </a:solidFill>
                <a:latin typeface="Roboto Thin"/>
                <a:ea typeface="Roboto Thin"/>
                <a:cs typeface="Roboto Thin"/>
                <a:sym typeface="Roboto Thin"/>
              </a:endParaRPr>
            </a:p>
          </p:txBody>
        </p:sp>
        <p:sp>
          <p:nvSpPr>
            <p:cNvPr id="471" name="Google Shape;471;p35"/>
            <p:cNvSpPr/>
            <p:nvPr/>
          </p:nvSpPr>
          <p:spPr>
            <a:xfrm rot="5400000">
              <a:off x="1947721" y="2319057"/>
              <a:ext cx="389100" cy="278100"/>
            </a:xfrm>
            <a:prstGeom prst="rightArrow">
              <a:avLst>
                <a:gd fmla="val 34239" name="adj1"/>
                <a:gd fmla="val 57035"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1233932" y="2652670"/>
              <a:ext cx="1914900" cy="1605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chemeClr val="lt1"/>
                  </a:solidFill>
                  <a:latin typeface="Roboto"/>
                  <a:ea typeface="Roboto"/>
                  <a:cs typeface="Roboto"/>
                  <a:sym typeface="Roboto"/>
                </a:rPr>
                <a:t>(Este requisito não será implementado nesta versão).</a:t>
              </a:r>
              <a:endParaRPr sz="1500">
                <a:solidFill>
                  <a:srgbClr val="FFFFFF"/>
                </a:solidFill>
                <a:latin typeface="Roboto"/>
                <a:ea typeface="Roboto"/>
                <a:cs typeface="Roboto"/>
                <a:sym typeface="Robo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Regras de negócio:</a:t>
            </a:r>
            <a:endParaRPr/>
          </a:p>
        </p:txBody>
      </p:sp>
      <p:pic>
        <p:nvPicPr>
          <p:cNvPr id="478" name="Google Shape;478;p36"/>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479" name="Google Shape;479;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480" name="Google Shape;480;p36"/>
          <p:cNvSpPr txBox="1"/>
          <p:nvPr>
            <p:ph idx="1" type="body"/>
          </p:nvPr>
        </p:nvSpPr>
        <p:spPr>
          <a:xfrm>
            <a:off x="471900" y="2122813"/>
            <a:ext cx="5209200" cy="23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a:t>
            </a:r>
            <a:r>
              <a:rPr lang="pt-BR" sz="2400"/>
              <a:t>São diretamente ligadas à área de atuação, como legislação, normas internas ou estratégias operacionais.</a:t>
            </a:r>
            <a:endParaRPr sz="2400"/>
          </a:p>
          <a:p>
            <a:pPr indent="0" lvl="0" marL="0" rtl="0" algn="l">
              <a:spcBef>
                <a:spcPts val="1600"/>
              </a:spcBef>
              <a:spcAft>
                <a:spcPts val="0"/>
              </a:spcAft>
              <a:buNone/>
            </a:pPr>
            <a:r>
              <a:rPr lang="pt-BR" sz="2400"/>
              <a:t>• Definem o comportamento do sistema em situações específicas.</a:t>
            </a:r>
            <a:endParaRPr sz="2400"/>
          </a:p>
          <a:p>
            <a:pPr indent="0" lvl="0" marL="0" rtl="0" algn="l">
              <a:spcBef>
                <a:spcPts val="1600"/>
              </a:spcBef>
              <a:spcAft>
                <a:spcPts val="1600"/>
              </a:spcAft>
              <a:buNone/>
            </a:pPr>
            <a:r>
              <a:t/>
            </a:r>
            <a:endParaRPr sz="2400"/>
          </a:p>
        </p:txBody>
      </p:sp>
      <p:pic>
        <p:nvPicPr>
          <p:cNvPr id="481" name="Google Shape;481;p36"/>
          <p:cNvPicPr preferRelativeResize="0"/>
          <p:nvPr/>
        </p:nvPicPr>
        <p:blipFill rotWithShape="1">
          <a:blip r:embed="rId4">
            <a:alphaModFix/>
          </a:blip>
          <a:srcRect b="-2511" l="17354" r="13474" t="0"/>
          <a:stretch/>
        </p:blipFill>
        <p:spPr>
          <a:xfrm>
            <a:off x="5681100" y="1882748"/>
            <a:ext cx="3316426" cy="2879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Regras de negócio:</a:t>
            </a:r>
            <a:endParaRPr/>
          </a:p>
        </p:txBody>
      </p:sp>
      <p:pic>
        <p:nvPicPr>
          <p:cNvPr id="487" name="Google Shape;487;p37"/>
          <p:cNvPicPr preferRelativeResize="0"/>
          <p:nvPr/>
        </p:nvPicPr>
        <p:blipFill>
          <a:blip r:embed="rId3">
            <a:alphaModFix/>
          </a:blip>
          <a:stretch>
            <a:fillRect/>
          </a:stretch>
        </p:blipFill>
        <p:spPr>
          <a:xfrm>
            <a:off x="7448275" y="0"/>
            <a:ext cx="1695725" cy="1695725"/>
          </a:xfrm>
          <a:prstGeom prst="rect">
            <a:avLst/>
          </a:prstGeom>
          <a:noFill/>
          <a:ln>
            <a:noFill/>
          </a:ln>
        </p:spPr>
      </p:pic>
      <p:grpSp>
        <p:nvGrpSpPr>
          <p:cNvPr id="488" name="Google Shape;488;p37"/>
          <p:cNvGrpSpPr/>
          <p:nvPr/>
        </p:nvGrpSpPr>
        <p:grpSpPr>
          <a:xfrm>
            <a:off x="471890" y="1749725"/>
            <a:ext cx="2695497" cy="3021020"/>
            <a:chOff x="1118221" y="283725"/>
            <a:chExt cx="2090829" cy="4076400"/>
          </a:xfrm>
        </p:grpSpPr>
        <p:sp>
          <p:nvSpPr>
            <p:cNvPr id="489" name="Google Shape;489;p37"/>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p:nvPr/>
          </p:nvSpPr>
          <p:spPr>
            <a:xfrm>
              <a:off x="1118221" y="341751"/>
              <a:ext cx="2048100" cy="1939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1233920" y="1225063"/>
              <a:ext cx="19323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Acesso ao sistema por corretor</a:t>
              </a:r>
              <a:endParaRPr sz="2000">
                <a:solidFill>
                  <a:srgbClr val="0D5CDF"/>
                </a:solidFill>
                <a:latin typeface="Roboto Medium"/>
                <a:ea typeface="Roboto Medium"/>
                <a:cs typeface="Roboto Medium"/>
                <a:sym typeface="Roboto Medium"/>
              </a:endParaRPr>
            </a:p>
          </p:txBody>
        </p:sp>
        <p:sp>
          <p:nvSpPr>
            <p:cNvPr id="492" name="Google Shape;492;p37"/>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RN1</a:t>
              </a:r>
              <a:endParaRPr sz="3000">
                <a:solidFill>
                  <a:srgbClr val="0D5CDF"/>
                </a:solidFill>
                <a:latin typeface="Roboto Thin"/>
                <a:ea typeface="Roboto Thin"/>
                <a:cs typeface="Roboto Thin"/>
                <a:sym typeface="Roboto Thin"/>
              </a:endParaRPr>
            </a:p>
          </p:txBody>
        </p:sp>
        <p:sp>
          <p:nvSpPr>
            <p:cNvPr id="493" name="Google Shape;493;p37"/>
            <p:cNvSpPr/>
            <p:nvPr/>
          </p:nvSpPr>
          <p:spPr>
            <a:xfrm rot="5400000">
              <a:off x="1969078" y="233703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p:nvPr/>
          </p:nvSpPr>
          <p:spPr>
            <a:xfrm>
              <a:off x="1233843" y="2670650"/>
              <a:ext cx="1975200" cy="158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FFFFFF"/>
                  </a:solidFill>
                  <a:latin typeface="Roboto"/>
                  <a:ea typeface="Roboto"/>
                  <a:cs typeface="Roboto"/>
                  <a:sym typeface="Roboto"/>
                </a:rPr>
                <a:t>O sistema possuirá apenas um corretor credenciado a acessá-lo: o corretor que assinou o software.</a:t>
              </a:r>
              <a:endParaRPr sz="1500">
                <a:solidFill>
                  <a:srgbClr val="FFFFFF"/>
                </a:solidFill>
                <a:latin typeface="Roboto"/>
                <a:ea typeface="Roboto"/>
                <a:cs typeface="Roboto"/>
                <a:sym typeface="Roboto"/>
              </a:endParaRPr>
            </a:p>
          </p:txBody>
        </p:sp>
      </p:grpSp>
      <p:grpSp>
        <p:nvGrpSpPr>
          <p:cNvPr id="495" name="Google Shape;495;p37"/>
          <p:cNvGrpSpPr/>
          <p:nvPr/>
        </p:nvGrpSpPr>
        <p:grpSpPr>
          <a:xfrm>
            <a:off x="3235184" y="1749725"/>
            <a:ext cx="2695594" cy="3021020"/>
            <a:chOff x="1118222" y="283725"/>
            <a:chExt cx="2090904" cy="4076400"/>
          </a:xfrm>
        </p:grpSpPr>
        <p:sp>
          <p:nvSpPr>
            <p:cNvPr id="496" name="Google Shape;496;p37"/>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a:off x="1118222" y="341751"/>
              <a:ext cx="2048100" cy="19080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Devolutiva de propostas</a:t>
              </a:r>
              <a:endParaRPr sz="2000">
                <a:solidFill>
                  <a:srgbClr val="0D5CDF"/>
                </a:solidFill>
                <a:latin typeface="Roboto Medium"/>
                <a:ea typeface="Roboto Medium"/>
                <a:cs typeface="Roboto Medium"/>
                <a:sym typeface="Roboto Medium"/>
              </a:endParaRPr>
            </a:p>
          </p:txBody>
        </p:sp>
        <p:sp>
          <p:nvSpPr>
            <p:cNvPr id="499" name="Google Shape;499;p37"/>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RN2</a:t>
              </a:r>
              <a:endParaRPr sz="3000">
                <a:solidFill>
                  <a:srgbClr val="0D5CDF"/>
                </a:solidFill>
                <a:latin typeface="Roboto Thin"/>
                <a:ea typeface="Roboto Thin"/>
                <a:cs typeface="Roboto Thin"/>
                <a:sym typeface="Roboto Thin"/>
              </a:endParaRPr>
            </a:p>
          </p:txBody>
        </p:sp>
        <p:sp>
          <p:nvSpPr>
            <p:cNvPr id="500" name="Google Shape;500;p37"/>
            <p:cNvSpPr/>
            <p:nvPr/>
          </p:nvSpPr>
          <p:spPr>
            <a:xfrm rot="5400000">
              <a:off x="1909825" y="230526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1233926" y="2682930"/>
              <a:ext cx="1975200" cy="15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FFFFFF"/>
                  </a:solidFill>
                  <a:latin typeface="Roboto"/>
                  <a:ea typeface="Roboto"/>
                  <a:cs typeface="Roboto"/>
                  <a:sym typeface="Roboto"/>
                </a:rPr>
                <a:t>As propostas são respondidas apenas pelo corretor.</a:t>
              </a:r>
              <a:endParaRPr>
                <a:solidFill>
                  <a:srgbClr val="FFFFFF"/>
                </a:solidFill>
                <a:latin typeface="Roboto"/>
                <a:ea typeface="Roboto"/>
                <a:cs typeface="Roboto"/>
                <a:sym typeface="Roboto"/>
              </a:endParaRPr>
            </a:p>
          </p:txBody>
        </p:sp>
      </p:grpSp>
      <p:grpSp>
        <p:nvGrpSpPr>
          <p:cNvPr id="502" name="Google Shape;502;p37"/>
          <p:cNvGrpSpPr/>
          <p:nvPr/>
        </p:nvGrpSpPr>
        <p:grpSpPr>
          <a:xfrm>
            <a:off x="5998478" y="1749725"/>
            <a:ext cx="2695494" cy="3021020"/>
            <a:chOff x="1118223" y="283725"/>
            <a:chExt cx="2090827" cy="4076400"/>
          </a:xfrm>
        </p:grpSpPr>
        <p:sp>
          <p:nvSpPr>
            <p:cNvPr id="503" name="Google Shape;503;p37"/>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a:off x="1118223" y="341751"/>
              <a:ext cx="2048100" cy="1921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7"/>
            <p:cNvSpPr/>
            <p:nvPr/>
          </p:nvSpPr>
          <p:spPr>
            <a:xfrm>
              <a:off x="1233855" y="1392920"/>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Limite de mídia</a:t>
              </a:r>
              <a:endParaRPr sz="2000">
                <a:solidFill>
                  <a:srgbClr val="0D5CDF"/>
                </a:solidFill>
                <a:latin typeface="Roboto Medium"/>
                <a:ea typeface="Roboto Medium"/>
                <a:cs typeface="Roboto Medium"/>
                <a:sym typeface="Roboto Medium"/>
              </a:endParaRPr>
            </a:p>
          </p:txBody>
        </p:sp>
        <p:sp>
          <p:nvSpPr>
            <p:cNvPr id="506" name="Google Shape;506;p37"/>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RN3</a:t>
              </a:r>
              <a:endParaRPr sz="3000">
                <a:solidFill>
                  <a:srgbClr val="0D5CDF"/>
                </a:solidFill>
                <a:latin typeface="Roboto Thin"/>
                <a:ea typeface="Roboto Thin"/>
                <a:cs typeface="Roboto Thin"/>
                <a:sym typeface="Roboto Thin"/>
              </a:endParaRPr>
            </a:p>
          </p:txBody>
        </p:sp>
        <p:sp>
          <p:nvSpPr>
            <p:cNvPr id="507" name="Google Shape;507;p37"/>
            <p:cNvSpPr/>
            <p:nvPr/>
          </p:nvSpPr>
          <p:spPr>
            <a:xfrm rot="5400000">
              <a:off x="1947721" y="231905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1233932" y="2652670"/>
              <a:ext cx="1914900" cy="16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FFFFFF"/>
                  </a:solidFill>
                  <a:latin typeface="Roboto"/>
                  <a:ea typeface="Roboto"/>
                  <a:cs typeface="Roboto"/>
                  <a:sym typeface="Roboto"/>
                </a:rPr>
                <a:t>Cada imóvel possui um limite de 20 fotos e 01 vídeo de no máximo 03 minutos.</a:t>
              </a:r>
              <a:endParaRPr>
                <a:solidFill>
                  <a:srgbClr val="FFFFFF"/>
                </a:solidFill>
                <a:latin typeface="Roboto"/>
                <a:ea typeface="Roboto"/>
                <a:cs typeface="Roboto"/>
                <a:sym typeface="Robo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Regras de negócio:</a:t>
            </a:r>
            <a:endParaRPr/>
          </a:p>
        </p:txBody>
      </p:sp>
      <p:pic>
        <p:nvPicPr>
          <p:cNvPr id="514" name="Google Shape;514;p38"/>
          <p:cNvPicPr preferRelativeResize="0"/>
          <p:nvPr/>
        </p:nvPicPr>
        <p:blipFill>
          <a:blip r:embed="rId3">
            <a:alphaModFix/>
          </a:blip>
          <a:stretch>
            <a:fillRect/>
          </a:stretch>
        </p:blipFill>
        <p:spPr>
          <a:xfrm>
            <a:off x="7448275" y="0"/>
            <a:ext cx="1695725" cy="1695725"/>
          </a:xfrm>
          <a:prstGeom prst="rect">
            <a:avLst/>
          </a:prstGeom>
          <a:noFill/>
          <a:ln>
            <a:noFill/>
          </a:ln>
        </p:spPr>
      </p:pic>
      <p:grpSp>
        <p:nvGrpSpPr>
          <p:cNvPr id="515" name="Google Shape;515;p38"/>
          <p:cNvGrpSpPr/>
          <p:nvPr/>
        </p:nvGrpSpPr>
        <p:grpSpPr>
          <a:xfrm>
            <a:off x="471890" y="1749725"/>
            <a:ext cx="2695497" cy="3021020"/>
            <a:chOff x="1118221" y="283725"/>
            <a:chExt cx="2090829" cy="4076400"/>
          </a:xfrm>
        </p:grpSpPr>
        <p:sp>
          <p:nvSpPr>
            <p:cNvPr id="516" name="Google Shape;516;p38"/>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1118221" y="341751"/>
              <a:ext cx="2048100" cy="1939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1233920" y="1225063"/>
              <a:ext cx="19323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Cadastro de clientes</a:t>
              </a:r>
              <a:endParaRPr sz="2000">
                <a:solidFill>
                  <a:srgbClr val="0D5CDF"/>
                </a:solidFill>
                <a:latin typeface="Roboto Medium"/>
                <a:ea typeface="Roboto Medium"/>
                <a:cs typeface="Roboto Medium"/>
                <a:sym typeface="Roboto Medium"/>
              </a:endParaRPr>
            </a:p>
          </p:txBody>
        </p:sp>
        <p:sp>
          <p:nvSpPr>
            <p:cNvPr id="519" name="Google Shape;519;p3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RN4</a:t>
              </a:r>
              <a:endParaRPr sz="3000">
                <a:solidFill>
                  <a:srgbClr val="0D5CDF"/>
                </a:solidFill>
                <a:latin typeface="Roboto Thin"/>
                <a:ea typeface="Roboto Thin"/>
                <a:cs typeface="Roboto Thin"/>
                <a:sym typeface="Roboto Thin"/>
              </a:endParaRPr>
            </a:p>
          </p:txBody>
        </p:sp>
        <p:sp>
          <p:nvSpPr>
            <p:cNvPr id="520" name="Google Shape;520;p38"/>
            <p:cNvSpPr/>
            <p:nvPr/>
          </p:nvSpPr>
          <p:spPr>
            <a:xfrm rot="5400000">
              <a:off x="1969078" y="233703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1233843" y="2670650"/>
              <a:ext cx="1975200" cy="158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FFFFFF"/>
                  </a:solidFill>
                  <a:latin typeface="Roboto"/>
                  <a:ea typeface="Roboto"/>
                  <a:cs typeface="Roboto"/>
                  <a:sym typeface="Roboto"/>
                </a:rPr>
                <a:t>O corretor</a:t>
              </a:r>
              <a:r>
                <a:rPr lang="pt-BR">
                  <a:solidFill>
                    <a:srgbClr val="FFFFFF"/>
                  </a:solidFill>
                  <a:latin typeface="Roboto"/>
                  <a:ea typeface="Roboto"/>
                  <a:cs typeface="Roboto"/>
                  <a:sym typeface="Roboto"/>
                </a:rPr>
                <a:t> credenciado a acessar o sistema</a:t>
              </a:r>
              <a:r>
                <a:rPr lang="pt-BR">
                  <a:solidFill>
                    <a:srgbClr val="FFFFFF"/>
                  </a:solidFill>
                  <a:latin typeface="Roboto"/>
                  <a:ea typeface="Roboto"/>
                  <a:cs typeface="Roboto"/>
                  <a:sym typeface="Roboto"/>
                </a:rPr>
                <a:t> é quem</a:t>
              </a:r>
              <a:r>
                <a:rPr lang="pt-BR">
                  <a:solidFill>
                    <a:srgbClr val="FFFFFF"/>
                  </a:solidFill>
                  <a:latin typeface="Roboto"/>
                  <a:ea typeface="Roboto"/>
                  <a:cs typeface="Roboto"/>
                  <a:sym typeface="Roboto"/>
                </a:rPr>
                <a:t> realiza o cadastro de clientes. Não há um auto-cadastro.</a:t>
              </a:r>
              <a:endParaRPr sz="1500">
                <a:solidFill>
                  <a:srgbClr val="FFFFFF"/>
                </a:solidFill>
                <a:latin typeface="Roboto"/>
                <a:ea typeface="Roboto"/>
                <a:cs typeface="Roboto"/>
                <a:sym typeface="Roboto"/>
              </a:endParaRPr>
            </a:p>
          </p:txBody>
        </p:sp>
      </p:grpSp>
      <p:grpSp>
        <p:nvGrpSpPr>
          <p:cNvPr id="522" name="Google Shape;522;p38"/>
          <p:cNvGrpSpPr/>
          <p:nvPr/>
        </p:nvGrpSpPr>
        <p:grpSpPr>
          <a:xfrm>
            <a:off x="3235184" y="1749725"/>
            <a:ext cx="2695594" cy="3021020"/>
            <a:chOff x="1118222" y="283725"/>
            <a:chExt cx="2090904" cy="4076400"/>
          </a:xfrm>
        </p:grpSpPr>
        <p:sp>
          <p:nvSpPr>
            <p:cNvPr id="523" name="Google Shape;523;p38"/>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1118222" y="341751"/>
              <a:ext cx="2048100" cy="19080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Envio de propostas</a:t>
              </a:r>
              <a:endParaRPr sz="2000">
                <a:solidFill>
                  <a:srgbClr val="0D5CDF"/>
                </a:solidFill>
                <a:latin typeface="Roboto Medium"/>
                <a:ea typeface="Roboto Medium"/>
                <a:cs typeface="Roboto Medium"/>
                <a:sym typeface="Roboto Medium"/>
              </a:endParaRPr>
            </a:p>
          </p:txBody>
        </p:sp>
        <p:sp>
          <p:nvSpPr>
            <p:cNvPr id="526" name="Google Shape;526;p3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RN5</a:t>
              </a:r>
              <a:endParaRPr sz="3000">
                <a:solidFill>
                  <a:srgbClr val="0D5CDF"/>
                </a:solidFill>
                <a:latin typeface="Roboto Thin"/>
                <a:ea typeface="Roboto Thin"/>
                <a:cs typeface="Roboto Thin"/>
                <a:sym typeface="Roboto Thin"/>
              </a:endParaRPr>
            </a:p>
          </p:txBody>
        </p:sp>
        <p:sp>
          <p:nvSpPr>
            <p:cNvPr id="527" name="Google Shape;527;p38"/>
            <p:cNvSpPr/>
            <p:nvPr/>
          </p:nvSpPr>
          <p:spPr>
            <a:xfrm rot="5400000">
              <a:off x="1909825" y="230526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1233926" y="2682930"/>
              <a:ext cx="1975200" cy="15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FFFFFF"/>
                  </a:solidFill>
                  <a:latin typeface="Roboto"/>
                  <a:ea typeface="Roboto"/>
                  <a:cs typeface="Roboto"/>
                  <a:sym typeface="Roboto"/>
                </a:rPr>
                <a:t>O cliente não precisa estar cadastrado no sistema para realizar o envio de propostas. </a:t>
              </a:r>
              <a:endParaRPr>
                <a:solidFill>
                  <a:srgbClr val="FFFFFF"/>
                </a:solidFill>
                <a:latin typeface="Roboto"/>
                <a:ea typeface="Roboto"/>
                <a:cs typeface="Roboto"/>
                <a:sym typeface="Roboto"/>
              </a:endParaRPr>
            </a:p>
          </p:txBody>
        </p:sp>
      </p:grpSp>
      <p:grpSp>
        <p:nvGrpSpPr>
          <p:cNvPr id="529" name="Google Shape;529;p38"/>
          <p:cNvGrpSpPr/>
          <p:nvPr/>
        </p:nvGrpSpPr>
        <p:grpSpPr>
          <a:xfrm>
            <a:off x="5998478" y="1749725"/>
            <a:ext cx="2695494" cy="3021020"/>
            <a:chOff x="1118223" y="283725"/>
            <a:chExt cx="2090827" cy="4076400"/>
          </a:xfrm>
        </p:grpSpPr>
        <p:sp>
          <p:nvSpPr>
            <p:cNvPr id="530" name="Google Shape;530;p38"/>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1118223" y="341751"/>
              <a:ext cx="2048100" cy="19218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1233855" y="1248778"/>
              <a:ext cx="1815000" cy="7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0D5CDF"/>
                  </a:solidFill>
                  <a:latin typeface="Roboto Medium"/>
                  <a:ea typeface="Roboto Medium"/>
                  <a:cs typeface="Roboto Medium"/>
                  <a:sym typeface="Roboto Medium"/>
                </a:rPr>
                <a:t>Modelos de Contratos</a:t>
              </a:r>
              <a:endParaRPr sz="2000">
                <a:solidFill>
                  <a:srgbClr val="0D5CDF"/>
                </a:solidFill>
                <a:latin typeface="Roboto Medium"/>
                <a:ea typeface="Roboto Medium"/>
                <a:cs typeface="Roboto Medium"/>
                <a:sym typeface="Roboto Medium"/>
              </a:endParaRPr>
            </a:p>
          </p:txBody>
        </p:sp>
        <p:sp>
          <p:nvSpPr>
            <p:cNvPr id="533" name="Google Shape;533;p3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0D5CDF"/>
                  </a:solidFill>
                  <a:latin typeface="Roboto"/>
                  <a:ea typeface="Roboto"/>
                  <a:cs typeface="Roboto"/>
                  <a:sym typeface="Roboto"/>
                </a:rPr>
                <a:t>RN6</a:t>
              </a:r>
              <a:endParaRPr sz="3000">
                <a:solidFill>
                  <a:srgbClr val="0D5CDF"/>
                </a:solidFill>
                <a:latin typeface="Roboto Thin"/>
                <a:ea typeface="Roboto Thin"/>
                <a:cs typeface="Roboto Thin"/>
                <a:sym typeface="Roboto Thin"/>
              </a:endParaRPr>
            </a:p>
          </p:txBody>
        </p:sp>
        <p:sp>
          <p:nvSpPr>
            <p:cNvPr id="534" name="Google Shape;534;p38"/>
            <p:cNvSpPr/>
            <p:nvPr/>
          </p:nvSpPr>
          <p:spPr>
            <a:xfrm rot="5400000">
              <a:off x="1947721" y="2319057"/>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1233932" y="2652670"/>
              <a:ext cx="1914900" cy="16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FFFFFF"/>
                  </a:solidFill>
                  <a:latin typeface="Roboto"/>
                  <a:ea typeface="Roboto"/>
                  <a:cs typeface="Roboto"/>
                  <a:sym typeface="Roboto"/>
                </a:rPr>
                <a:t>Os contratos serão gerados a partir de uma minuta cadastrada no sistema.</a:t>
              </a:r>
              <a:endParaRPr>
                <a:solidFill>
                  <a:srgbClr val="FFFFFF"/>
                </a:solidFill>
                <a:latin typeface="Roboto"/>
                <a:ea typeface="Roboto"/>
                <a:cs typeface="Roboto"/>
                <a:sym typeface="Robot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9"/>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casos de uso</a:t>
            </a:r>
            <a:r>
              <a:rPr lang="pt-BR"/>
              <a:t>:</a:t>
            </a:r>
            <a:endParaRPr/>
          </a:p>
        </p:txBody>
      </p:sp>
      <p:sp>
        <p:nvSpPr>
          <p:cNvPr id="541" name="Google Shape;541;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solidFill>
                  <a:schemeClr val="lt1"/>
                </a:solidFill>
              </a:rPr>
              <a:t>‹#›</a:t>
            </a:fld>
            <a:endParaRPr>
              <a:solidFill>
                <a:schemeClr val="lt1"/>
              </a:solidFill>
            </a:endParaRPr>
          </a:p>
        </p:txBody>
      </p:sp>
      <p:pic>
        <p:nvPicPr>
          <p:cNvPr id="542" name="Google Shape;542;p39"/>
          <p:cNvPicPr preferRelativeResize="0"/>
          <p:nvPr/>
        </p:nvPicPr>
        <p:blipFill>
          <a:blip r:embed="rId3">
            <a:alphaModFix/>
          </a:blip>
          <a:stretch>
            <a:fillRect/>
          </a:stretch>
        </p:blipFill>
        <p:spPr>
          <a:xfrm>
            <a:off x="7448275" y="0"/>
            <a:ext cx="1695725" cy="1695725"/>
          </a:xfrm>
          <a:prstGeom prst="rect">
            <a:avLst/>
          </a:prstGeom>
          <a:noFill/>
          <a:ln>
            <a:noFill/>
          </a:ln>
        </p:spPr>
      </p:pic>
      <p:pic>
        <p:nvPicPr>
          <p:cNvPr id="543" name="Google Shape;543;p39"/>
          <p:cNvPicPr preferRelativeResize="0"/>
          <p:nvPr/>
        </p:nvPicPr>
        <p:blipFill rotWithShape="1">
          <a:blip r:embed="rId4">
            <a:alphaModFix/>
          </a:blip>
          <a:srcRect b="-2722" l="0" r="0" t="0"/>
          <a:stretch/>
        </p:blipFill>
        <p:spPr>
          <a:xfrm>
            <a:off x="6429525" y="1824650"/>
            <a:ext cx="2094025" cy="2960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casos de uso:</a:t>
            </a:r>
            <a:endParaRPr/>
          </a:p>
        </p:txBody>
      </p:sp>
      <p:pic>
        <p:nvPicPr>
          <p:cNvPr id="549" name="Google Shape;549;p40"/>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550" name="Google Shape;550;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51" name="Google Shape;551;p40"/>
          <p:cNvSpPr txBox="1"/>
          <p:nvPr>
            <p:ph idx="1" type="body"/>
          </p:nvPr>
        </p:nvSpPr>
        <p:spPr>
          <a:xfrm>
            <a:off x="471900" y="1862475"/>
            <a:ext cx="46428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a:t>
            </a:r>
            <a:r>
              <a:rPr lang="pt-BR" sz="2400"/>
              <a:t>Tem o objetivo de ilustrar em um nível alto de abstração quais elementos externos interagem com que funcionalidades do sistema.”</a:t>
            </a:r>
            <a:br>
              <a:rPr lang="pt-BR" sz="2400"/>
            </a:br>
            <a:r>
              <a:rPr lang="pt-BR" sz="2400"/>
              <a:t>					  ( Booch, 2006)</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552" name="Google Shape;552;p40"/>
          <p:cNvPicPr preferRelativeResize="0"/>
          <p:nvPr/>
        </p:nvPicPr>
        <p:blipFill>
          <a:blip r:embed="rId4">
            <a:alphaModFix/>
          </a:blip>
          <a:stretch>
            <a:fillRect/>
          </a:stretch>
        </p:blipFill>
        <p:spPr>
          <a:xfrm>
            <a:off x="5026875" y="2364025"/>
            <a:ext cx="4045376" cy="2170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casos de uso:</a:t>
            </a:r>
            <a:endParaRPr/>
          </a:p>
        </p:txBody>
      </p:sp>
      <p:pic>
        <p:nvPicPr>
          <p:cNvPr id="558" name="Google Shape;558;p41"/>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559" name="Google Shape;559;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60" name="Google Shape;560;p41"/>
          <p:cNvSpPr txBox="1"/>
          <p:nvPr>
            <p:ph idx="1" type="body"/>
          </p:nvPr>
        </p:nvSpPr>
        <p:spPr>
          <a:xfrm>
            <a:off x="471900" y="1862475"/>
            <a:ext cx="47610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Elementos do diagrama de casos de uso:</a:t>
            </a:r>
            <a:endParaRPr sz="2400"/>
          </a:p>
          <a:p>
            <a:pPr indent="0" lvl="0" marL="0" rtl="0" algn="l">
              <a:spcBef>
                <a:spcPts val="1600"/>
              </a:spcBef>
              <a:spcAft>
                <a:spcPts val="0"/>
              </a:spcAft>
              <a:buNone/>
            </a:pPr>
            <a:r>
              <a:rPr lang="pt-BR" sz="2400"/>
              <a:t>● </a:t>
            </a:r>
            <a:r>
              <a:rPr lang="pt-BR" sz="2400"/>
              <a:t>Sistema</a:t>
            </a:r>
            <a:br>
              <a:rPr lang="pt-BR" sz="2400"/>
            </a:br>
            <a:r>
              <a:rPr lang="pt-BR" sz="2400"/>
              <a:t>● Ator</a:t>
            </a:r>
            <a:br>
              <a:rPr lang="pt-BR" sz="2400"/>
            </a:br>
            <a:r>
              <a:rPr lang="pt-BR" sz="2400"/>
              <a:t>● </a:t>
            </a:r>
            <a:r>
              <a:rPr lang="pt-BR" sz="2400"/>
              <a:t>Casos de Uso</a:t>
            </a:r>
            <a:br>
              <a:rPr lang="pt-BR" sz="2400"/>
            </a:br>
            <a:r>
              <a:rPr lang="pt-BR" sz="2400"/>
              <a:t>● Relacionamentos</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561" name="Google Shape;561;p41"/>
          <p:cNvPicPr preferRelativeResize="0"/>
          <p:nvPr/>
        </p:nvPicPr>
        <p:blipFill rotWithShape="1">
          <a:blip r:embed="rId4">
            <a:alphaModFix/>
          </a:blip>
          <a:srcRect b="0" l="6693" r="8149" t="0"/>
          <a:stretch/>
        </p:blipFill>
        <p:spPr>
          <a:xfrm>
            <a:off x="5232900" y="2317802"/>
            <a:ext cx="3839350" cy="25317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78" name="Shape 78"/>
        <p:cNvGrpSpPr/>
        <p:nvPr/>
      </p:nvGrpSpPr>
      <p:grpSpPr>
        <a:xfrm>
          <a:off x="0" y="0"/>
          <a:ext cx="0" cy="0"/>
          <a:chOff x="0" y="0"/>
          <a:chExt cx="0" cy="0"/>
        </a:xfrm>
      </p:grpSpPr>
      <p:pic>
        <p:nvPicPr>
          <p:cNvPr id="79" name="Google Shape;79;p15"/>
          <p:cNvPicPr preferRelativeResize="0"/>
          <p:nvPr/>
        </p:nvPicPr>
        <p:blipFill rotWithShape="1">
          <a:blip r:embed="rId3">
            <a:alphaModFix/>
          </a:blip>
          <a:srcRect b="0" l="0" r="0" t="0"/>
          <a:stretch/>
        </p:blipFill>
        <p:spPr>
          <a:xfrm>
            <a:off x="150" y="0"/>
            <a:ext cx="9144000" cy="5143500"/>
          </a:xfrm>
          <a:prstGeom prst="rect">
            <a:avLst/>
          </a:prstGeom>
          <a:noFill/>
          <a:ln>
            <a:noFill/>
          </a:ln>
        </p:spPr>
      </p:pic>
      <p:sp>
        <p:nvSpPr>
          <p:cNvPr id="80" name="Google Shape;80;p15"/>
          <p:cNvSpPr txBox="1"/>
          <p:nvPr>
            <p:ph type="title"/>
          </p:nvPr>
        </p:nvSpPr>
        <p:spPr>
          <a:xfrm>
            <a:off x="151975" y="526350"/>
            <a:ext cx="5941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pt-BR" sz="4800"/>
              <a:t>Missão</a:t>
            </a:r>
            <a:r>
              <a:rPr b="1" lang="pt-BR" sz="4800"/>
              <a:t>: </a:t>
            </a:r>
            <a:r>
              <a:rPr lang="pt-BR" sz="4800"/>
              <a:t>Simplificar o mercado imobiliário com soluções tecnológicas eficientes e inovadoras.</a:t>
            </a:r>
            <a:endParaRPr sz="4800"/>
          </a:p>
        </p:txBody>
      </p:sp>
      <p:pic>
        <p:nvPicPr>
          <p:cNvPr id="81" name="Google Shape;81;p15"/>
          <p:cNvPicPr preferRelativeResize="0"/>
          <p:nvPr/>
        </p:nvPicPr>
        <p:blipFill>
          <a:blip r:embed="rId4">
            <a:alphaModFix/>
          </a:blip>
          <a:stretch>
            <a:fillRect/>
          </a:stretch>
        </p:blipFill>
        <p:spPr>
          <a:xfrm>
            <a:off x="7502400" y="3470125"/>
            <a:ext cx="1673375" cy="1673375"/>
          </a:xfrm>
          <a:prstGeom prst="rect">
            <a:avLst/>
          </a:prstGeom>
          <a:noFill/>
          <a:ln>
            <a:noFill/>
          </a:ln>
          <a:effectLst>
            <a:reflection blurRad="0" dir="5400000" dist="38100" endA="0" endPos="30000" fadeDir="5400012" kx="0" rotWithShape="0" algn="bl" stPos="0" sy="-100000" ky="0"/>
          </a:effectLst>
        </p:spPr>
      </p:pic>
      <p:sp>
        <p:nvSpPr>
          <p:cNvPr id="82" name="Google Shape;82;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casos de uso:</a:t>
            </a:r>
            <a:endParaRPr/>
          </a:p>
        </p:txBody>
      </p:sp>
      <p:pic>
        <p:nvPicPr>
          <p:cNvPr id="567" name="Google Shape;567;p42"/>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568" name="Google Shape;568;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69" name="Google Shape;569;p42"/>
          <p:cNvSpPr txBox="1"/>
          <p:nvPr>
            <p:ph idx="1" type="body"/>
          </p:nvPr>
        </p:nvSpPr>
        <p:spPr>
          <a:xfrm>
            <a:off x="471900" y="1862475"/>
            <a:ext cx="51744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Sistema:</a:t>
            </a:r>
            <a:endParaRPr sz="2400"/>
          </a:p>
          <a:p>
            <a:pPr indent="0" lvl="0" marL="0" rtl="0" algn="l">
              <a:spcBef>
                <a:spcPts val="1600"/>
              </a:spcBef>
              <a:spcAft>
                <a:spcPts val="0"/>
              </a:spcAft>
              <a:buNone/>
            </a:pPr>
            <a:r>
              <a:rPr lang="pt-BR" sz="2400"/>
              <a:t>O bloco retangular que representa o sistema é conhecido como fronteira do sistema. Ele age como uma caixa que envolve os elementos relacionados ao sistema.</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
        <p:nvSpPr>
          <p:cNvPr id="570" name="Google Shape;570;p42"/>
          <p:cNvSpPr/>
          <p:nvPr/>
        </p:nvSpPr>
        <p:spPr>
          <a:xfrm>
            <a:off x="6254375" y="2214850"/>
            <a:ext cx="2439600" cy="2214900"/>
          </a:xfrm>
          <a:prstGeom prst="rect">
            <a:avLst/>
          </a:prstGeom>
          <a:solidFill>
            <a:schemeClr val="lt1"/>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casos de uso:</a:t>
            </a:r>
            <a:endParaRPr/>
          </a:p>
        </p:txBody>
      </p:sp>
      <p:pic>
        <p:nvPicPr>
          <p:cNvPr id="576" name="Google Shape;576;p43"/>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577" name="Google Shape;577;p4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78" name="Google Shape;578;p43"/>
          <p:cNvSpPr txBox="1"/>
          <p:nvPr>
            <p:ph idx="1" type="body"/>
          </p:nvPr>
        </p:nvSpPr>
        <p:spPr>
          <a:xfrm>
            <a:off x="471900" y="1862475"/>
            <a:ext cx="51744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a:t>
            </a:r>
            <a:r>
              <a:rPr lang="pt-BR" sz="2400"/>
              <a:t>Ator</a:t>
            </a:r>
            <a:r>
              <a:rPr lang="pt-BR" sz="2400"/>
              <a:t>:</a:t>
            </a:r>
            <a:endParaRPr sz="2400"/>
          </a:p>
          <a:p>
            <a:pPr indent="0" lvl="0" marL="0" rtl="0" algn="l">
              <a:spcBef>
                <a:spcPts val="1600"/>
              </a:spcBef>
              <a:spcAft>
                <a:spcPts val="0"/>
              </a:spcAft>
              <a:buNone/>
            </a:pPr>
            <a:r>
              <a:rPr lang="pt-BR" sz="2400"/>
              <a:t>Representado por um boneco palito, representam uma função de um usuário que interage com o sistema.</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579" name="Google Shape;579;p43"/>
          <p:cNvPicPr preferRelativeResize="0"/>
          <p:nvPr/>
        </p:nvPicPr>
        <p:blipFill>
          <a:blip r:embed="rId4">
            <a:alphaModFix/>
          </a:blip>
          <a:stretch>
            <a:fillRect/>
          </a:stretch>
        </p:blipFill>
        <p:spPr>
          <a:xfrm>
            <a:off x="6438000" y="2124161"/>
            <a:ext cx="1801700" cy="2479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casos de uso:</a:t>
            </a:r>
            <a:endParaRPr/>
          </a:p>
        </p:txBody>
      </p:sp>
      <p:pic>
        <p:nvPicPr>
          <p:cNvPr id="585" name="Google Shape;585;p44"/>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586" name="Google Shape;586;p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87" name="Google Shape;587;p44"/>
          <p:cNvSpPr txBox="1"/>
          <p:nvPr>
            <p:ph idx="1" type="body"/>
          </p:nvPr>
        </p:nvSpPr>
        <p:spPr>
          <a:xfrm>
            <a:off x="471900" y="1862475"/>
            <a:ext cx="51744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a:t>
            </a:r>
            <a:r>
              <a:rPr lang="pt-BR" sz="2400"/>
              <a:t>Casos de Uso</a:t>
            </a:r>
            <a:r>
              <a:rPr lang="pt-BR" sz="2400"/>
              <a:t>:</a:t>
            </a:r>
            <a:endParaRPr sz="2400"/>
          </a:p>
          <a:p>
            <a:pPr indent="0" lvl="0" marL="0" rtl="0" algn="l">
              <a:spcBef>
                <a:spcPts val="1600"/>
              </a:spcBef>
              <a:spcAft>
                <a:spcPts val="0"/>
              </a:spcAft>
              <a:buNone/>
            </a:pPr>
            <a:r>
              <a:rPr lang="pt-BR" sz="2400"/>
              <a:t>Representado por uma elipse, descreve uma interação específica entre o ator e o sistema. Representa uma funcionalidade que o sistema deve realizar em resposta a uma solicitação do ator.</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
        <p:nvSpPr>
          <p:cNvPr id="588" name="Google Shape;588;p44"/>
          <p:cNvSpPr/>
          <p:nvPr/>
        </p:nvSpPr>
        <p:spPr>
          <a:xfrm>
            <a:off x="6116625" y="2813325"/>
            <a:ext cx="2637300" cy="1101600"/>
          </a:xfrm>
          <a:prstGeom prst="ellipse">
            <a:avLst/>
          </a:prstGeom>
          <a:solidFill>
            <a:schemeClr val="lt1"/>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casos de uso:</a:t>
            </a:r>
            <a:endParaRPr/>
          </a:p>
        </p:txBody>
      </p:sp>
      <p:pic>
        <p:nvPicPr>
          <p:cNvPr id="594" name="Google Shape;594;p45"/>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595" name="Google Shape;595;p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96" name="Google Shape;596;p45"/>
          <p:cNvSpPr txBox="1"/>
          <p:nvPr>
            <p:ph idx="1" type="body"/>
          </p:nvPr>
        </p:nvSpPr>
        <p:spPr>
          <a:xfrm>
            <a:off x="471900" y="1862475"/>
            <a:ext cx="51744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a:t>
            </a:r>
            <a:r>
              <a:rPr lang="pt-BR" sz="2400"/>
              <a:t>Relacionamentos</a:t>
            </a:r>
            <a:r>
              <a:rPr lang="pt-BR" sz="2400"/>
              <a:t>:</a:t>
            </a:r>
            <a:endParaRPr sz="2400"/>
          </a:p>
          <a:p>
            <a:pPr indent="0" lvl="0" marL="0" rtl="0" algn="l">
              <a:spcBef>
                <a:spcPts val="1600"/>
              </a:spcBef>
              <a:spcAft>
                <a:spcPts val="0"/>
              </a:spcAft>
              <a:buNone/>
            </a:pPr>
            <a:r>
              <a:rPr lang="pt-BR" sz="2400"/>
              <a:t>É </a:t>
            </a:r>
            <a:r>
              <a:rPr lang="pt-BR" sz="2400"/>
              <a:t>uma conexão entre elementos do diagrama. Podem representar uma associação, generalização, </a:t>
            </a:r>
            <a:r>
              <a:rPr lang="pt-BR" sz="2400"/>
              <a:t>inclusão </a:t>
            </a:r>
            <a:r>
              <a:rPr lang="pt-BR" sz="2400"/>
              <a:t>ou </a:t>
            </a:r>
            <a:r>
              <a:rPr lang="pt-BR" sz="2400"/>
              <a:t>extensão</a:t>
            </a:r>
            <a:r>
              <a:rPr lang="pt-BR" sz="2400"/>
              <a:t>.</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597" name="Google Shape;597;p45"/>
          <p:cNvPicPr preferRelativeResize="0"/>
          <p:nvPr/>
        </p:nvPicPr>
        <p:blipFill rotWithShape="1">
          <a:blip r:embed="rId4">
            <a:alphaModFix/>
          </a:blip>
          <a:srcRect b="0" l="49494" r="0" t="0"/>
          <a:stretch/>
        </p:blipFill>
        <p:spPr>
          <a:xfrm>
            <a:off x="6461250" y="1908650"/>
            <a:ext cx="2450325" cy="2910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casos de uso:</a:t>
            </a:r>
            <a:endParaRPr/>
          </a:p>
        </p:txBody>
      </p:sp>
      <p:pic>
        <p:nvPicPr>
          <p:cNvPr id="603" name="Google Shape;603;p46"/>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604" name="Google Shape;604;p4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605" name="Google Shape;605;p46"/>
          <p:cNvSpPr txBox="1"/>
          <p:nvPr>
            <p:ph idx="1" type="body"/>
          </p:nvPr>
        </p:nvSpPr>
        <p:spPr>
          <a:xfrm>
            <a:off x="471900" y="1862475"/>
            <a:ext cx="47037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Relacionamentos:</a:t>
            </a:r>
            <a:endParaRPr sz="2400"/>
          </a:p>
          <a:p>
            <a:pPr indent="0" lvl="0" marL="0" rtl="0" algn="l">
              <a:spcBef>
                <a:spcPts val="1600"/>
              </a:spcBef>
              <a:spcAft>
                <a:spcPts val="0"/>
              </a:spcAft>
              <a:buNone/>
            </a:pPr>
            <a:r>
              <a:rPr lang="pt-BR" sz="2400"/>
              <a:t>É uma conexão entre elementos do diagrama. Podem representar uma associação, generalização, inclusão ou extensão.</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606" name="Google Shape;606;p46"/>
          <p:cNvPicPr preferRelativeResize="0"/>
          <p:nvPr/>
        </p:nvPicPr>
        <p:blipFill rotWithShape="1">
          <a:blip r:embed="rId4">
            <a:alphaModFix/>
          </a:blip>
          <a:srcRect b="0" l="49494" r="0" t="0"/>
          <a:stretch/>
        </p:blipFill>
        <p:spPr>
          <a:xfrm>
            <a:off x="6693675" y="1908650"/>
            <a:ext cx="2450325" cy="2910950"/>
          </a:xfrm>
          <a:prstGeom prst="rect">
            <a:avLst/>
          </a:prstGeom>
          <a:noFill/>
          <a:ln>
            <a:noFill/>
          </a:ln>
        </p:spPr>
      </p:pic>
      <p:sp>
        <p:nvSpPr>
          <p:cNvPr id="607" name="Google Shape;607;p46"/>
          <p:cNvSpPr txBox="1"/>
          <p:nvPr/>
        </p:nvSpPr>
        <p:spPr>
          <a:xfrm>
            <a:off x="5737950" y="2111575"/>
            <a:ext cx="11649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lt2"/>
                </a:solidFill>
                <a:latin typeface="Roboto"/>
                <a:ea typeface="Roboto"/>
                <a:cs typeface="Roboto"/>
                <a:sym typeface="Roboto"/>
              </a:rPr>
              <a:t>Associação</a:t>
            </a:r>
            <a:endParaRPr>
              <a:solidFill>
                <a:schemeClr val="lt2"/>
              </a:solidFill>
              <a:latin typeface="Roboto"/>
              <a:ea typeface="Roboto"/>
              <a:cs typeface="Roboto"/>
              <a:sym typeface="Roboto"/>
            </a:endParaRPr>
          </a:p>
        </p:txBody>
      </p:sp>
      <p:sp>
        <p:nvSpPr>
          <p:cNvPr id="608" name="Google Shape;608;p46"/>
          <p:cNvSpPr txBox="1"/>
          <p:nvPr/>
        </p:nvSpPr>
        <p:spPr>
          <a:xfrm>
            <a:off x="5554325" y="2734500"/>
            <a:ext cx="13485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lt2"/>
                </a:solidFill>
                <a:latin typeface="Roboto"/>
                <a:ea typeface="Roboto"/>
                <a:cs typeface="Roboto"/>
                <a:sym typeface="Roboto"/>
              </a:rPr>
              <a:t>Generalização</a:t>
            </a:r>
            <a:endParaRPr>
              <a:solidFill>
                <a:schemeClr val="lt2"/>
              </a:solidFill>
              <a:latin typeface="Roboto"/>
              <a:ea typeface="Roboto"/>
              <a:cs typeface="Roboto"/>
              <a:sym typeface="Roboto"/>
            </a:endParaRPr>
          </a:p>
        </p:txBody>
      </p:sp>
      <p:sp>
        <p:nvSpPr>
          <p:cNvPr id="609" name="Google Shape;609;p46"/>
          <p:cNvSpPr txBox="1"/>
          <p:nvPr/>
        </p:nvSpPr>
        <p:spPr>
          <a:xfrm>
            <a:off x="5878500" y="3483625"/>
            <a:ext cx="8838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lt2"/>
                </a:solidFill>
                <a:latin typeface="Roboto"/>
                <a:ea typeface="Roboto"/>
                <a:cs typeface="Roboto"/>
                <a:sym typeface="Roboto"/>
              </a:rPr>
              <a:t>Inclusão</a:t>
            </a:r>
            <a:endParaRPr>
              <a:solidFill>
                <a:schemeClr val="lt2"/>
              </a:solidFill>
              <a:latin typeface="Roboto"/>
              <a:ea typeface="Roboto"/>
              <a:cs typeface="Roboto"/>
              <a:sym typeface="Roboto"/>
            </a:endParaRPr>
          </a:p>
        </p:txBody>
      </p:sp>
      <p:sp>
        <p:nvSpPr>
          <p:cNvPr id="610" name="Google Shape;610;p46"/>
          <p:cNvSpPr txBox="1"/>
          <p:nvPr/>
        </p:nvSpPr>
        <p:spPr>
          <a:xfrm>
            <a:off x="5842500" y="4049175"/>
            <a:ext cx="9558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lt2"/>
                </a:solidFill>
                <a:latin typeface="Roboto"/>
                <a:ea typeface="Roboto"/>
                <a:cs typeface="Roboto"/>
                <a:sym typeface="Roboto"/>
              </a:rPr>
              <a:t>Extensão</a:t>
            </a:r>
            <a:endParaRPr>
              <a:solidFill>
                <a:schemeClr val="lt2"/>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casos de uso: Autenticação</a:t>
            </a:r>
            <a:endParaRPr/>
          </a:p>
        </p:txBody>
      </p:sp>
      <p:pic>
        <p:nvPicPr>
          <p:cNvPr id="616" name="Google Shape;616;p47"/>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617" name="Google Shape;617;p4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618" name="Google Shape;618;p47"/>
          <p:cNvPicPr preferRelativeResize="0"/>
          <p:nvPr/>
        </p:nvPicPr>
        <p:blipFill>
          <a:blip r:embed="rId4">
            <a:alphaModFix/>
          </a:blip>
          <a:stretch>
            <a:fillRect/>
          </a:stretch>
        </p:blipFill>
        <p:spPr>
          <a:xfrm>
            <a:off x="474635" y="1052875"/>
            <a:ext cx="8194730" cy="34903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casos de uso: Gerenciamento de Clientes</a:t>
            </a:r>
            <a:endParaRPr/>
          </a:p>
        </p:txBody>
      </p:sp>
      <p:pic>
        <p:nvPicPr>
          <p:cNvPr id="624" name="Google Shape;624;p48"/>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625" name="Google Shape;625;p4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626" name="Google Shape;626;p48"/>
          <p:cNvPicPr preferRelativeResize="0"/>
          <p:nvPr/>
        </p:nvPicPr>
        <p:blipFill>
          <a:blip r:embed="rId4">
            <a:alphaModFix/>
          </a:blip>
          <a:stretch>
            <a:fillRect/>
          </a:stretch>
        </p:blipFill>
        <p:spPr>
          <a:xfrm>
            <a:off x="1041188" y="728500"/>
            <a:ext cx="6940734" cy="42196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casos de uso: Gerenciamento de Imóveis</a:t>
            </a:r>
            <a:endParaRPr/>
          </a:p>
        </p:txBody>
      </p:sp>
      <p:pic>
        <p:nvPicPr>
          <p:cNvPr id="632" name="Google Shape;632;p49"/>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633" name="Google Shape;633;p4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634" name="Google Shape;634;p49"/>
          <p:cNvPicPr preferRelativeResize="0"/>
          <p:nvPr/>
        </p:nvPicPr>
        <p:blipFill>
          <a:blip r:embed="rId4">
            <a:alphaModFix/>
          </a:blip>
          <a:stretch>
            <a:fillRect/>
          </a:stretch>
        </p:blipFill>
        <p:spPr>
          <a:xfrm>
            <a:off x="1041188" y="771450"/>
            <a:ext cx="6940734" cy="4219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casos de uso: Gerenciamento de Visitas</a:t>
            </a:r>
            <a:endParaRPr/>
          </a:p>
        </p:txBody>
      </p:sp>
      <p:pic>
        <p:nvPicPr>
          <p:cNvPr id="640" name="Google Shape;640;p50"/>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641" name="Google Shape;641;p5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642" name="Google Shape;642;p50"/>
          <p:cNvPicPr preferRelativeResize="0"/>
          <p:nvPr/>
        </p:nvPicPr>
        <p:blipFill>
          <a:blip r:embed="rId4">
            <a:alphaModFix/>
          </a:blip>
          <a:stretch>
            <a:fillRect/>
          </a:stretch>
        </p:blipFill>
        <p:spPr>
          <a:xfrm>
            <a:off x="836384" y="1052875"/>
            <a:ext cx="7471232" cy="39382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casos de uso: Gerenciamento de Propostas</a:t>
            </a:r>
            <a:endParaRPr/>
          </a:p>
        </p:txBody>
      </p:sp>
      <p:pic>
        <p:nvPicPr>
          <p:cNvPr id="648" name="Google Shape;648;p51"/>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649" name="Google Shape;649;p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650" name="Google Shape;650;p51"/>
          <p:cNvPicPr preferRelativeResize="0"/>
          <p:nvPr/>
        </p:nvPicPr>
        <p:blipFill>
          <a:blip r:embed="rId4">
            <a:alphaModFix/>
          </a:blip>
          <a:stretch>
            <a:fillRect/>
          </a:stretch>
        </p:blipFill>
        <p:spPr>
          <a:xfrm>
            <a:off x="700713" y="900475"/>
            <a:ext cx="7621685" cy="3938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p:nvPr/>
        </p:nvSpPr>
        <p:spPr>
          <a:xfrm>
            <a:off x="0" y="0"/>
            <a:ext cx="9161100" cy="2484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A equipe:</a:t>
            </a:r>
            <a:endParaRPr/>
          </a:p>
          <a:p>
            <a:pPr indent="0" lvl="0" marL="0" rtl="0" algn="ctr">
              <a:spcBef>
                <a:spcPts val="400"/>
              </a:spcBef>
              <a:spcAft>
                <a:spcPts val="400"/>
              </a:spcAft>
              <a:buNone/>
            </a:pPr>
            <a:r>
              <a:rPr i="1" lang="pt-BR" sz="1600"/>
              <a:t>“Estamos trabalhando para trazer inovação ao mercado imobiliário!”</a:t>
            </a:r>
            <a:endParaRPr i="1" sz="1600"/>
          </a:p>
        </p:txBody>
      </p:sp>
      <p:pic>
        <p:nvPicPr>
          <p:cNvPr id="89" name="Google Shape;89;p16"/>
          <p:cNvPicPr preferRelativeResize="0"/>
          <p:nvPr/>
        </p:nvPicPr>
        <p:blipFill rotWithShape="1">
          <a:blip r:embed="rId3">
            <a:alphaModFix/>
          </a:blip>
          <a:srcRect b="0" l="0" r="0" t="0"/>
          <a:stretch/>
        </p:blipFill>
        <p:spPr>
          <a:xfrm>
            <a:off x="420725" y="1363020"/>
            <a:ext cx="1644300" cy="1644300"/>
          </a:xfrm>
          <a:prstGeom prst="ellipse">
            <a:avLst/>
          </a:prstGeom>
          <a:noFill/>
          <a:ln>
            <a:noFill/>
          </a:ln>
        </p:spPr>
      </p:pic>
      <p:pic>
        <p:nvPicPr>
          <p:cNvPr id="90" name="Google Shape;90;p16"/>
          <p:cNvPicPr preferRelativeResize="0"/>
          <p:nvPr/>
        </p:nvPicPr>
        <p:blipFill rotWithShape="1">
          <a:blip r:embed="rId4">
            <a:alphaModFix/>
          </a:blip>
          <a:srcRect b="308" l="0" r="0" t="308"/>
          <a:stretch/>
        </p:blipFill>
        <p:spPr>
          <a:xfrm>
            <a:off x="2638668" y="1363170"/>
            <a:ext cx="1644300" cy="1644000"/>
          </a:xfrm>
          <a:prstGeom prst="ellipse">
            <a:avLst/>
          </a:prstGeom>
          <a:noFill/>
          <a:ln>
            <a:noFill/>
          </a:ln>
        </p:spPr>
      </p:pic>
      <p:pic>
        <p:nvPicPr>
          <p:cNvPr id="91" name="Google Shape;91;p16"/>
          <p:cNvPicPr preferRelativeResize="0"/>
          <p:nvPr/>
        </p:nvPicPr>
        <p:blipFill rotWithShape="1">
          <a:blip r:embed="rId5">
            <a:alphaModFix/>
          </a:blip>
          <a:srcRect b="8809" l="0" r="0" t="16148"/>
          <a:stretch/>
        </p:blipFill>
        <p:spPr>
          <a:xfrm>
            <a:off x="4856629" y="1363008"/>
            <a:ext cx="1644300" cy="1644300"/>
          </a:xfrm>
          <a:prstGeom prst="ellipse">
            <a:avLst/>
          </a:prstGeom>
          <a:noFill/>
          <a:ln>
            <a:noFill/>
          </a:ln>
        </p:spPr>
      </p:pic>
      <p:sp>
        <p:nvSpPr>
          <p:cNvPr id="92" name="Google Shape;92;p16"/>
          <p:cNvSpPr txBox="1"/>
          <p:nvPr>
            <p:ph idx="4294967295" type="title"/>
          </p:nvPr>
        </p:nvSpPr>
        <p:spPr>
          <a:xfrm>
            <a:off x="242463" y="3332019"/>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800">
                <a:solidFill>
                  <a:schemeClr val="dk1"/>
                </a:solidFill>
              </a:rPr>
              <a:t>Danniel Cristie Matos da Silva</a:t>
            </a:r>
            <a:endParaRPr sz="1800">
              <a:solidFill>
                <a:schemeClr val="dk1"/>
              </a:solidFill>
            </a:endParaRPr>
          </a:p>
        </p:txBody>
      </p:sp>
      <p:sp>
        <p:nvSpPr>
          <p:cNvPr id="93" name="Google Shape;93;p16"/>
          <p:cNvSpPr txBox="1"/>
          <p:nvPr>
            <p:ph idx="4294967295" type="body"/>
          </p:nvPr>
        </p:nvSpPr>
        <p:spPr>
          <a:xfrm>
            <a:off x="242463" y="38566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pt-BR" sz="1200">
                <a:solidFill>
                  <a:schemeClr val="dk2"/>
                </a:solidFill>
              </a:rPr>
              <a:t>Matrícula:</a:t>
            </a:r>
            <a:br>
              <a:rPr lang="pt-BR" sz="1200">
                <a:solidFill>
                  <a:schemeClr val="dk2"/>
                </a:solidFill>
              </a:rPr>
            </a:br>
            <a:r>
              <a:rPr lang="pt-BR" sz="1200">
                <a:solidFill>
                  <a:schemeClr val="dk2"/>
                </a:solidFill>
              </a:rPr>
              <a:t>20240065562</a:t>
            </a:r>
            <a:endParaRPr sz="1200">
              <a:solidFill>
                <a:schemeClr val="dk2"/>
              </a:solidFill>
            </a:endParaRPr>
          </a:p>
        </p:txBody>
      </p:sp>
      <p:sp>
        <p:nvSpPr>
          <p:cNvPr id="94" name="Google Shape;94;p16"/>
          <p:cNvSpPr txBox="1"/>
          <p:nvPr>
            <p:ph idx="4294967295" type="title"/>
          </p:nvPr>
        </p:nvSpPr>
        <p:spPr>
          <a:xfrm>
            <a:off x="2460405" y="3332019"/>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800">
                <a:solidFill>
                  <a:schemeClr val="dk1"/>
                </a:solidFill>
              </a:rPr>
              <a:t>Franklin Delano Costa Araujo</a:t>
            </a:r>
            <a:endParaRPr sz="1800">
              <a:solidFill>
                <a:schemeClr val="dk1"/>
              </a:solidFill>
            </a:endParaRPr>
          </a:p>
        </p:txBody>
      </p:sp>
      <p:sp>
        <p:nvSpPr>
          <p:cNvPr id="95" name="Google Shape;95;p16"/>
          <p:cNvSpPr txBox="1"/>
          <p:nvPr>
            <p:ph idx="4294967295" type="title"/>
          </p:nvPr>
        </p:nvSpPr>
        <p:spPr>
          <a:xfrm>
            <a:off x="4678366" y="3332019"/>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800">
                <a:solidFill>
                  <a:schemeClr val="dk1"/>
                </a:solidFill>
              </a:rPr>
              <a:t>Israel Barbosa Silva</a:t>
            </a:r>
            <a:endParaRPr sz="1800">
              <a:solidFill>
                <a:schemeClr val="dk1"/>
              </a:solidFill>
            </a:endParaRPr>
          </a:p>
        </p:txBody>
      </p:sp>
      <p:sp>
        <p:nvSpPr>
          <p:cNvPr id="96" name="Google Shape;96;p16"/>
          <p:cNvSpPr txBox="1"/>
          <p:nvPr>
            <p:ph idx="4294967295" type="body"/>
          </p:nvPr>
        </p:nvSpPr>
        <p:spPr>
          <a:xfrm>
            <a:off x="2460405" y="38566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pt-BR" sz="1200">
                <a:solidFill>
                  <a:schemeClr val="dk2"/>
                </a:solidFill>
              </a:rPr>
              <a:t>Matrícula:</a:t>
            </a:r>
            <a:br>
              <a:rPr lang="pt-BR" sz="1200">
                <a:solidFill>
                  <a:schemeClr val="dk2"/>
                </a:solidFill>
              </a:rPr>
            </a:br>
            <a:r>
              <a:rPr lang="pt-BR" sz="1200">
                <a:solidFill>
                  <a:schemeClr val="dk2"/>
                </a:solidFill>
              </a:rPr>
              <a:t>2021068791</a:t>
            </a:r>
            <a:endParaRPr sz="1200">
              <a:solidFill>
                <a:schemeClr val="dk2"/>
              </a:solidFill>
            </a:endParaRPr>
          </a:p>
        </p:txBody>
      </p:sp>
      <p:sp>
        <p:nvSpPr>
          <p:cNvPr id="97" name="Google Shape;97;p16"/>
          <p:cNvSpPr txBox="1"/>
          <p:nvPr>
            <p:ph idx="4294967295" type="body"/>
          </p:nvPr>
        </p:nvSpPr>
        <p:spPr>
          <a:xfrm>
            <a:off x="4678366" y="38566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pt-BR" sz="1200">
                <a:solidFill>
                  <a:schemeClr val="dk2"/>
                </a:solidFill>
              </a:rPr>
              <a:t>Matrícula:</a:t>
            </a:r>
            <a:br>
              <a:rPr lang="pt-BR" sz="1200">
                <a:solidFill>
                  <a:schemeClr val="dk2"/>
                </a:solidFill>
              </a:rPr>
            </a:br>
            <a:r>
              <a:rPr lang="pt-BR" sz="1200">
                <a:solidFill>
                  <a:schemeClr val="dk2"/>
                </a:solidFill>
              </a:rPr>
              <a:t>2020018383</a:t>
            </a:r>
            <a:endParaRPr sz="1200">
              <a:solidFill>
                <a:schemeClr val="dk2"/>
              </a:solidFill>
            </a:endParaRPr>
          </a:p>
        </p:txBody>
      </p:sp>
      <p:pic>
        <p:nvPicPr>
          <p:cNvPr id="98" name="Google Shape;98;p16"/>
          <p:cNvPicPr preferRelativeResize="0"/>
          <p:nvPr/>
        </p:nvPicPr>
        <p:blipFill rotWithShape="1">
          <a:blip r:embed="rId6">
            <a:alphaModFix/>
          </a:blip>
          <a:srcRect b="15989" l="10" r="-10" t="3579"/>
          <a:stretch/>
        </p:blipFill>
        <p:spPr>
          <a:xfrm rot="-1080115">
            <a:off x="7074424" y="1362930"/>
            <a:ext cx="1644400" cy="1644400"/>
          </a:xfrm>
          <a:prstGeom prst="ellipse">
            <a:avLst/>
          </a:prstGeom>
          <a:noFill/>
          <a:ln>
            <a:noFill/>
          </a:ln>
        </p:spPr>
      </p:pic>
      <p:sp>
        <p:nvSpPr>
          <p:cNvPr id="99" name="Google Shape;99;p16"/>
          <p:cNvSpPr txBox="1"/>
          <p:nvPr>
            <p:ph idx="4294967295" type="title"/>
          </p:nvPr>
        </p:nvSpPr>
        <p:spPr>
          <a:xfrm>
            <a:off x="6896327" y="3332019"/>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800">
                <a:solidFill>
                  <a:schemeClr val="dk1"/>
                </a:solidFill>
              </a:rPr>
              <a:t>Kleiton Linneker Barbosa Pinheiro</a:t>
            </a:r>
            <a:endParaRPr sz="1800">
              <a:solidFill>
                <a:schemeClr val="dk1"/>
              </a:solidFill>
            </a:endParaRPr>
          </a:p>
        </p:txBody>
      </p:sp>
      <p:sp>
        <p:nvSpPr>
          <p:cNvPr id="100" name="Google Shape;100;p16"/>
          <p:cNvSpPr txBox="1"/>
          <p:nvPr>
            <p:ph idx="4294967295" type="body"/>
          </p:nvPr>
        </p:nvSpPr>
        <p:spPr>
          <a:xfrm>
            <a:off x="6896327" y="3856638"/>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pt-BR" sz="1200">
                <a:solidFill>
                  <a:schemeClr val="dk2"/>
                </a:solidFill>
              </a:rPr>
              <a:t>Matrícula:</a:t>
            </a:r>
            <a:br>
              <a:rPr lang="pt-BR" sz="1200">
                <a:solidFill>
                  <a:schemeClr val="dk2"/>
                </a:solidFill>
              </a:rPr>
            </a:br>
            <a:r>
              <a:rPr lang="pt-BR" sz="1200">
                <a:solidFill>
                  <a:schemeClr val="dk2"/>
                </a:solidFill>
              </a:rPr>
              <a:t>2017044229</a:t>
            </a:r>
            <a:endParaRPr sz="1200">
              <a:solidFill>
                <a:schemeClr val="dk2"/>
              </a:solidFill>
            </a:endParaRPr>
          </a:p>
        </p:txBody>
      </p:sp>
      <p:sp>
        <p:nvSpPr>
          <p:cNvPr id="101" name="Google Shape;101;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casos de uso: Gerenciamento de Contratos</a:t>
            </a:r>
            <a:endParaRPr/>
          </a:p>
        </p:txBody>
      </p:sp>
      <p:pic>
        <p:nvPicPr>
          <p:cNvPr id="656" name="Google Shape;656;p52"/>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657" name="Google Shape;657;p5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658" name="Google Shape;658;p52"/>
          <p:cNvPicPr preferRelativeResize="0"/>
          <p:nvPr/>
        </p:nvPicPr>
        <p:blipFill>
          <a:blip r:embed="rId4">
            <a:alphaModFix/>
          </a:blip>
          <a:stretch>
            <a:fillRect/>
          </a:stretch>
        </p:blipFill>
        <p:spPr>
          <a:xfrm>
            <a:off x="318113" y="805800"/>
            <a:ext cx="8507775" cy="3848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casos de uso: Geração de Relatórios</a:t>
            </a:r>
            <a:endParaRPr/>
          </a:p>
        </p:txBody>
      </p:sp>
      <p:pic>
        <p:nvPicPr>
          <p:cNvPr id="664" name="Google Shape;664;p53"/>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665" name="Google Shape;665;p5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666" name="Google Shape;666;p53"/>
          <p:cNvPicPr preferRelativeResize="0"/>
          <p:nvPr/>
        </p:nvPicPr>
        <p:blipFill>
          <a:blip r:embed="rId4">
            <a:alphaModFix/>
          </a:blip>
          <a:stretch>
            <a:fillRect/>
          </a:stretch>
        </p:blipFill>
        <p:spPr>
          <a:xfrm>
            <a:off x="462629" y="1052875"/>
            <a:ext cx="8218742" cy="369336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4"/>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classes:</a:t>
            </a:r>
            <a:endParaRPr/>
          </a:p>
        </p:txBody>
      </p:sp>
      <p:sp>
        <p:nvSpPr>
          <p:cNvPr id="672" name="Google Shape;672;p5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solidFill>
                  <a:schemeClr val="lt1"/>
                </a:solidFill>
              </a:rPr>
              <a:t>‹#›</a:t>
            </a:fld>
            <a:endParaRPr>
              <a:solidFill>
                <a:schemeClr val="lt1"/>
              </a:solidFill>
            </a:endParaRPr>
          </a:p>
        </p:txBody>
      </p:sp>
      <p:pic>
        <p:nvPicPr>
          <p:cNvPr id="673" name="Google Shape;673;p54"/>
          <p:cNvPicPr preferRelativeResize="0"/>
          <p:nvPr/>
        </p:nvPicPr>
        <p:blipFill>
          <a:blip r:embed="rId3">
            <a:alphaModFix/>
          </a:blip>
          <a:stretch>
            <a:fillRect/>
          </a:stretch>
        </p:blipFill>
        <p:spPr>
          <a:xfrm>
            <a:off x="7448275" y="0"/>
            <a:ext cx="1695725" cy="1695725"/>
          </a:xfrm>
          <a:prstGeom prst="rect">
            <a:avLst/>
          </a:prstGeom>
          <a:noFill/>
          <a:ln>
            <a:noFill/>
          </a:ln>
        </p:spPr>
      </p:pic>
      <p:pic>
        <p:nvPicPr>
          <p:cNvPr id="674" name="Google Shape;674;p54"/>
          <p:cNvPicPr preferRelativeResize="0"/>
          <p:nvPr/>
        </p:nvPicPr>
        <p:blipFill rotWithShape="1">
          <a:blip r:embed="rId4">
            <a:alphaModFix/>
          </a:blip>
          <a:srcRect b="22619" l="0" r="57986" t="17825"/>
          <a:stretch/>
        </p:blipFill>
        <p:spPr>
          <a:xfrm>
            <a:off x="5781150" y="2197262"/>
            <a:ext cx="2837250" cy="1996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classes:</a:t>
            </a:r>
            <a:endParaRPr/>
          </a:p>
        </p:txBody>
      </p:sp>
      <p:pic>
        <p:nvPicPr>
          <p:cNvPr id="680" name="Google Shape;680;p55"/>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681" name="Google Shape;681;p5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682" name="Google Shape;682;p55"/>
          <p:cNvSpPr txBox="1"/>
          <p:nvPr>
            <p:ph idx="1" type="body"/>
          </p:nvPr>
        </p:nvSpPr>
        <p:spPr>
          <a:xfrm>
            <a:off x="471900" y="1862475"/>
            <a:ext cx="50457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“O diagrama de classes, um componente essencial da UML, é um diagrama estrutural que revela a composição interna das entidades envolvidas. É possivelmente o diagrama mais utilizado na UML.”</a:t>
            </a:r>
            <a:br>
              <a:rPr lang="pt-BR" sz="2400"/>
            </a:br>
            <a:r>
              <a:rPr lang="pt-BR" sz="2400"/>
              <a:t>					        ( Booch, 2006)</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683" name="Google Shape;683;p55"/>
          <p:cNvPicPr preferRelativeResize="0"/>
          <p:nvPr/>
        </p:nvPicPr>
        <p:blipFill>
          <a:blip r:embed="rId4">
            <a:alphaModFix/>
          </a:blip>
          <a:stretch>
            <a:fillRect/>
          </a:stretch>
        </p:blipFill>
        <p:spPr>
          <a:xfrm>
            <a:off x="5598225" y="2643025"/>
            <a:ext cx="3474026" cy="1849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classes:</a:t>
            </a:r>
            <a:endParaRPr/>
          </a:p>
        </p:txBody>
      </p:sp>
      <p:pic>
        <p:nvPicPr>
          <p:cNvPr id="689" name="Google Shape;689;p56"/>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690" name="Google Shape;690;p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691" name="Google Shape;691;p56"/>
          <p:cNvSpPr txBox="1"/>
          <p:nvPr>
            <p:ph idx="1" type="body"/>
          </p:nvPr>
        </p:nvSpPr>
        <p:spPr>
          <a:xfrm>
            <a:off x="471900" y="1862475"/>
            <a:ext cx="50457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Elementos do diagrama de classes:</a:t>
            </a:r>
            <a:endParaRPr sz="2400"/>
          </a:p>
          <a:p>
            <a:pPr indent="0" lvl="0" marL="0" rtl="0" algn="l">
              <a:spcBef>
                <a:spcPts val="1600"/>
              </a:spcBef>
              <a:spcAft>
                <a:spcPts val="0"/>
              </a:spcAft>
              <a:buNone/>
            </a:pPr>
            <a:r>
              <a:rPr lang="pt-BR" sz="2400"/>
              <a:t>● Classes</a:t>
            </a:r>
            <a:br>
              <a:rPr lang="pt-BR" sz="2400"/>
            </a:br>
            <a:r>
              <a:rPr lang="pt-BR" sz="2400"/>
              <a:t>● </a:t>
            </a:r>
            <a:r>
              <a:rPr lang="pt-BR" sz="2400"/>
              <a:t>Relacionamentos</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692" name="Google Shape;692;p56"/>
          <p:cNvPicPr preferRelativeResize="0"/>
          <p:nvPr/>
        </p:nvPicPr>
        <p:blipFill>
          <a:blip r:embed="rId4">
            <a:alphaModFix/>
          </a:blip>
          <a:stretch>
            <a:fillRect/>
          </a:stretch>
        </p:blipFill>
        <p:spPr>
          <a:xfrm>
            <a:off x="5598225" y="2643025"/>
            <a:ext cx="3474026" cy="1849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classes:</a:t>
            </a:r>
            <a:endParaRPr/>
          </a:p>
        </p:txBody>
      </p:sp>
      <p:pic>
        <p:nvPicPr>
          <p:cNvPr id="698" name="Google Shape;698;p57"/>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699" name="Google Shape;699;p5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700" name="Google Shape;700;p57"/>
          <p:cNvSpPr txBox="1"/>
          <p:nvPr>
            <p:ph idx="1" type="body"/>
          </p:nvPr>
        </p:nvSpPr>
        <p:spPr>
          <a:xfrm>
            <a:off x="471900" y="1862475"/>
            <a:ext cx="39585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Classes:</a:t>
            </a:r>
            <a:endParaRPr sz="2400"/>
          </a:p>
          <a:p>
            <a:pPr indent="0" lvl="0" marL="0" rtl="0" algn="l">
              <a:spcBef>
                <a:spcPts val="1600"/>
              </a:spcBef>
              <a:spcAft>
                <a:spcPts val="0"/>
              </a:spcAft>
              <a:buNone/>
            </a:pPr>
            <a:r>
              <a:rPr lang="pt-BR" sz="2400"/>
              <a:t>São representadas por </a:t>
            </a:r>
            <a:r>
              <a:rPr lang="pt-BR" sz="2400"/>
              <a:t>retângulos</a:t>
            </a:r>
            <a:r>
              <a:rPr lang="pt-BR" sz="2400"/>
              <a:t> incluindo nome, atributos e métodos.</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701" name="Google Shape;701;p57"/>
          <p:cNvPicPr preferRelativeResize="0"/>
          <p:nvPr/>
        </p:nvPicPr>
        <p:blipFill rotWithShape="1">
          <a:blip r:embed="rId4">
            <a:alphaModFix/>
          </a:blip>
          <a:srcRect b="22619" l="0" r="57986" t="17825"/>
          <a:stretch/>
        </p:blipFill>
        <p:spPr>
          <a:xfrm>
            <a:off x="5566450" y="2197262"/>
            <a:ext cx="2837250" cy="1996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58"/>
          <p:cNvPicPr preferRelativeResize="0"/>
          <p:nvPr/>
        </p:nvPicPr>
        <p:blipFill>
          <a:blip r:embed="rId3">
            <a:alphaModFix/>
          </a:blip>
          <a:stretch>
            <a:fillRect/>
          </a:stretch>
        </p:blipFill>
        <p:spPr>
          <a:xfrm>
            <a:off x="4143750" y="2210225"/>
            <a:ext cx="4830000" cy="2485400"/>
          </a:xfrm>
          <a:prstGeom prst="rect">
            <a:avLst/>
          </a:prstGeom>
          <a:noFill/>
          <a:ln>
            <a:noFill/>
          </a:ln>
        </p:spPr>
      </p:pic>
      <p:sp>
        <p:nvSpPr>
          <p:cNvPr id="707" name="Google Shape;707;p5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classes:</a:t>
            </a:r>
            <a:endParaRPr/>
          </a:p>
        </p:txBody>
      </p:sp>
      <p:pic>
        <p:nvPicPr>
          <p:cNvPr id="708" name="Google Shape;708;p58"/>
          <p:cNvPicPr preferRelativeResize="0"/>
          <p:nvPr/>
        </p:nvPicPr>
        <p:blipFill>
          <a:blip r:embed="rId4">
            <a:alphaModFix/>
          </a:blip>
          <a:stretch>
            <a:fillRect/>
          </a:stretch>
        </p:blipFill>
        <p:spPr>
          <a:xfrm>
            <a:off x="7448275" y="0"/>
            <a:ext cx="1695725" cy="1695725"/>
          </a:xfrm>
          <a:prstGeom prst="rect">
            <a:avLst/>
          </a:prstGeom>
          <a:noFill/>
          <a:ln>
            <a:noFill/>
          </a:ln>
        </p:spPr>
      </p:pic>
      <p:sp>
        <p:nvSpPr>
          <p:cNvPr id="709" name="Google Shape;709;p5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710" name="Google Shape;710;p58"/>
          <p:cNvSpPr txBox="1"/>
          <p:nvPr>
            <p:ph idx="1" type="body"/>
          </p:nvPr>
        </p:nvSpPr>
        <p:spPr>
          <a:xfrm>
            <a:off x="471900" y="1862475"/>
            <a:ext cx="39174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Relacionamentos:</a:t>
            </a:r>
            <a:endParaRPr sz="2400"/>
          </a:p>
          <a:p>
            <a:pPr indent="0" lvl="0" marL="0" rtl="0" algn="l">
              <a:spcBef>
                <a:spcPts val="1600"/>
              </a:spcBef>
              <a:spcAft>
                <a:spcPts val="0"/>
              </a:spcAft>
              <a:buNone/>
            </a:pPr>
            <a:r>
              <a:rPr lang="pt-BR" sz="2400"/>
              <a:t>Possuem nome (descrição do que faz), sentido de leitura, navegabilidade, multiplicidade, tipo e papéis.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classes</a:t>
            </a:r>
            <a:endParaRPr/>
          </a:p>
        </p:txBody>
      </p:sp>
      <p:pic>
        <p:nvPicPr>
          <p:cNvPr id="716" name="Google Shape;716;p59"/>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717" name="Google Shape;717;p5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718" name="Google Shape;718;p59"/>
          <p:cNvPicPr preferRelativeResize="0"/>
          <p:nvPr/>
        </p:nvPicPr>
        <p:blipFill>
          <a:blip r:embed="rId4">
            <a:alphaModFix/>
          </a:blip>
          <a:stretch>
            <a:fillRect/>
          </a:stretch>
        </p:blipFill>
        <p:spPr>
          <a:xfrm>
            <a:off x="2686338" y="748175"/>
            <a:ext cx="3771314" cy="421965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6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classes</a:t>
            </a:r>
            <a:endParaRPr/>
          </a:p>
        </p:txBody>
      </p:sp>
      <p:pic>
        <p:nvPicPr>
          <p:cNvPr id="724" name="Google Shape;724;p60"/>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725" name="Google Shape;725;p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726" name="Google Shape;726;p60"/>
          <p:cNvPicPr preferRelativeResize="0"/>
          <p:nvPr/>
        </p:nvPicPr>
        <p:blipFill rotWithShape="1">
          <a:blip r:embed="rId4">
            <a:alphaModFix/>
          </a:blip>
          <a:srcRect b="62301" l="0" r="0" t="0"/>
          <a:stretch/>
        </p:blipFill>
        <p:spPr>
          <a:xfrm>
            <a:off x="158700" y="900463"/>
            <a:ext cx="8826600" cy="372324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classes</a:t>
            </a:r>
            <a:endParaRPr/>
          </a:p>
        </p:txBody>
      </p:sp>
      <p:pic>
        <p:nvPicPr>
          <p:cNvPr id="732" name="Google Shape;732;p61"/>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733" name="Google Shape;733;p6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734" name="Google Shape;734;p61"/>
          <p:cNvPicPr preferRelativeResize="0"/>
          <p:nvPr/>
        </p:nvPicPr>
        <p:blipFill rotWithShape="1">
          <a:blip r:embed="rId4">
            <a:alphaModFix/>
          </a:blip>
          <a:srcRect b="38585" l="0" r="0" t="21426"/>
          <a:stretch/>
        </p:blipFill>
        <p:spPr>
          <a:xfrm>
            <a:off x="252400" y="900475"/>
            <a:ext cx="8518310" cy="3811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 problema:</a:t>
            </a:r>
            <a:endParaRPr/>
          </a:p>
        </p:txBody>
      </p:sp>
      <p:pic>
        <p:nvPicPr>
          <p:cNvPr id="107" name="Google Shape;107;p17"/>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108" name="Google Shape;108;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109" name="Google Shape;109;p17"/>
          <p:cNvPicPr preferRelativeResize="0"/>
          <p:nvPr/>
        </p:nvPicPr>
        <p:blipFill>
          <a:blip r:embed="rId4">
            <a:alphaModFix/>
          </a:blip>
          <a:stretch>
            <a:fillRect/>
          </a:stretch>
        </p:blipFill>
        <p:spPr>
          <a:xfrm>
            <a:off x="4201830" y="3680775"/>
            <a:ext cx="2425395" cy="1338925"/>
          </a:xfrm>
          <a:prstGeom prst="rect">
            <a:avLst/>
          </a:prstGeom>
          <a:noFill/>
          <a:ln>
            <a:noFill/>
          </a:ln>
        </p:spPr>
      </p:pic>
      <p:pic>
        <p:nvPicPr>
          <p:cNvPr id="110" name="Google Shape;110;p17"/>
          <p:cNvPicPr preferRelativeResize="0"/>
          <p:nvPr/>
        </p:nvPicPr>
        <p:blipFill>
          <a:blip r:embed="rId5">
            <a:alphaModFix/>
          </a:blip>
          <a:stretch>
            <a:fillRect/>
          </a:stretch>
        </p:blipFill>
        <p:spPr>
          <a:xfrm>
            <a:off x="3769889" y="1725071"/>
            <a:ext cx="2237474" cy="1624299"/>
          </a:xfrm>
          <a:prstGeom prst="rect">
            <a:avLst/>
          </a:prstGeom>
          <a:noFill/>
          <a:ln>
            <a:noFill/>
          </a:ln>
        </p:spPr>
      </p:pic>
      <p:pic>
        <p:nvPicPr>
          <p:cNvPr id="111" name="Google Shape;111;p17"/>
          <p:cNvPicPr preferRelativeResize="0"/>
          <p:nvPr/>
        </p:nvPicPr>
        <p:blipFill>
          <a:blip r:embed="rId6">
            <a:alphaModFix/>
          </a:blip>
          <a:stretch>
            <a:fillRect/>
          </a:stretch>
        </p:blipFill>
        <p:spPr>
          <a:xfrm>
            <a:off x="285175" y="1723888"/>
            <a:ext cx="2969778" cy="1695724"/>
          </a:xfrm>
          <a:prstGeom prst="rect">
            <a:avLst/>
          </a:prstGeom>
          <a:noFill/>
          <a:ln>
            <a:noFill/>
          </a:ln>
        </p:spPr>
      </p:pic>
      <p:pic>
        <p:nvPicPr>
          <p:cNvPr id="112" name="Google Shape;112;p17"/>
          <p:cNvPicPr preferRelativeResize="0"/>
          <p:nvPr/>
        </p:nvPicPr>
        <p:blipFill>
          <a:blip r:embed="rId7">
            <a:alphaModFix/>
          </a:blip>
          <a:stretch>
            <a:fillRect/>
          </a:stretch>
        </p:blipFill>
        <p:spPr>
          <a:xfrm>
            <a:off x="911475" y="3637076"/>
            <a:ext cx="2636350" cy="1338926"/>
          </a:xfrm>
          <a:prstGeom prst="rect">
            <a:avLst/>
          </a:prstGeom>
          <a:noFill/>
          <a:ln>
            <a:noFill/>
          </a:ln>
        </p:spPr>
      </p:pic>
      <p:pic>
        <p:nvPicPr>
          <p:cNvPr id="113" name="Google Shape;113;p17"/>
          <p:cNvPicPr preferRelativeResize="0"/>
          <p:nvPr/>
        </p:nvPicPr>
        <p:blipFill>
          <a:blip r:embed="rId8">
            <a:alphaModFix/>
          </a:blip>
          <a:stretch>
            <a:fillRect/>
          </a:stretch>
        </p:blipFill>
        <p:spPr>
          <a:xfrm>
            <a:off x="6627225" y="1695725"/>
            <a:ext cx="2280175" cy="21230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classes</a:t>
            </a:r>
            <a:endParaRPr/>
          </a:p>
        </p:txBody>
      </p:sp>
      <p:pic>
        <p:nvPicPr>
          <p:cNvPr id="740" name="Google Shape;740;p62"/>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741" name="Google Shape;741;p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742" name="Google Shape;742;p62"/>
          <p:cNvPicPr preferRelativeResize="0"/>
          <p:nvPr/>
        </p:nvPicPr>
        <p:blipFill rotWithShape="1">
          <a:blip r:embed="rId4">
            <a:alphaModFix/>
          </a:blip>
          <a:srcRect b="23689" l="-1440" r="0" t="36873"/>
          <a:stretch/>
        </p:blipFill>
        <p:spPr>
          <a:xfrm>
            <a:off x="191150" y="918688"/>
            <a:ext cx="8640800" cy="37587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classes</a:t>
            </a:r>
            <a:endParaRPr/>
          </a:p>
        </p:txBody>
      </p:sp>
      <p:pic>
        <p:nvPicPr>
          <p:cNvPr id="748" name="Google Shape;748;p63"/>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749" name="Google Shape;749;p6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750" name="Google Shape;750;p63"/>
          <p:cNvPicPr preferRelativeResize="0"/>
          <p:nvPr/>
        </p:nvPicPr>
        <p:blipFill rotWithShape="1">
          <a:blip r:embed="rId4">
            <a:alphaModFix/>
          </a:blip>
          <a:srcRect b="0" l="0" r="0" t="58383"/>
          <a:stretch/>
        </p:blipFill>
        <p:spPr>
          <a:xfrm>
            <a:off x="281575" y="849499"/>
            <a:ext cx="8459952" cy="39392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4"/>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sequências:</a:t>
            </a:r>
            <a:endParaRPr/>
          </a:p>
        </p:txBody>
      </p:sp>
      <p:sp>
        <p:nvSpPr>
          <p:cNvPr id="756" name="Google Shape;756;p6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solidFill>
                  <a:schemeClr val="lt1"/>
                </a:solidFill>
              </a:rPr>
              <a:t>‹#›</a:t>
            </a:fld>
            <a:endParaRPr>
              <a:solidFill>
                <a:schemeClr val="lt1"/>
              </a:solidFill>
            </a:endParaRPr>
          </a:p>
        </p:txBody>
      </p:sp>
      <p:pic>
        <p:nvPicPr>
          <p:cNvPr id="757" name="Google Shape;757;p64"/>
          <p:cNvPicPr preferRelativeResize="0"/>
          <p:nvPr/>
        </p:nvPicPr>
        <p:blipFill>
          <a:blip r:embed="rId3">
            <a:alphaModFix/>
          </a:blip>
          <a:stretch>
            <a:fillRect/>
          </a:stretch>
        </p:blipFill>
        <p:spPr>
          <a:xfrm>
            <a:off x="7448275" y="0"/>
            <a:ext cx="1695725" cy="1695725"/>
          </a:xfrm>
          <a:prstGeom prst="rect">
            <a:avLst/>
          </a:prstGeom>
          <a:noFill/>
          <a:ln>
            <a:noFill/>
          </a:ln>
        </p:spPr>
      </p:pic>
      <p:pic>
        <p:nvPicPr>
          <p:cNvPr id="758" name="Google Shape;758;p64"/>
          <p:cNvPicPr preferRelativeResize="0"/>
          <p:nvPr/>
        </p:nvPicPr>
        <p:blipFill>
          <a:blip r:embed="rId4">
            <a:alphaModFix/>
          </a:blip>
          <a:stretch>
            <a:fillRect/>
          </a:stretch>
        </p:blipFill>
        <p:spPr>
          <a:xfrm>
            <a:off x="4910500" y="2723725"/>
            <a:ext cx="4056549" cy="1610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a:t>
            </a:r>
            <a:r>
              <a:rPr lang="pt-BR"/>
              <a:t>sequências</a:t>
            </a:r>
            <a:r>
              <a:rPr lang="pt-BR"/>
              <a:t>:</a:t>
            </a:r>
            <a:endParaRPr/>
          </a:p>
        </p:txBody>
      </p:sp>
      <p:pic>
        <p:nvPicPr>
          <p:cNvPr id="764" name="Google Shape;764;p65"/>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765" name="Google Shape;765;p6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766" name="Google Shape;766;p65"/>
          <p:cNvSpPr txBox="1"/>
          <p:nvPr>
            <p:ph idx="1" type="body"/>
          </p:nvPr>
        </p:nvSpPr>
        <p:spPr>
          <a:xfrm>
            <a:off x="471900" y="1862475"/>
            <a:ext cx="52932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Modelos que descrevem como grupos de objetos colaboram para a realização de algum comportamento.</a:t>
            </a:r>
            <a:br>
              <a:rPr lang="pt-BR" sz="2400"/>
            </a:br>
            <a:r>
              <a:rPr lang="pt-BR" sz="2400"/>
              <a:t>Representam como o sistema age internamente para que um ator atinja seu objetivo na realização de caso de uso.</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767" name="Google Shape;767;p65"/>
          <p:cNvPicPr preferRelativeResize="0"/>
          <p:nvPr/>
        </p:nvPicPr>
        <p:blipFill>
          <a:blip r:embed="rId4">
            <a:alphaModFix/>
          </a:blip>
          <a:stretch>
            <a:fillRect/>
          </a:stretch>
        </p:blipFill>
        <p:spPr>
          <a:xfrm>
            <a:off x="5693375" y="2432625"/>
            <a:ext cx="3321600" cy="20824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sequências:</a:t>
            </a:r>
            <a:endParaRPr/>
          </a:p>
        </p:txBody>
      </p:sp>
      <p:pic>
        <p:nvPicPr>
          <p:cNvPr id="773" name="Google Shape;773;p66"/>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774" name="Google Shape;774;p6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775" name="Google Shape;775;p66"/>
          <p:cNvSpPr txBox="1"/>
          <p:nvPr>
            <p:ph idx="1" type="body"/>
          </p:nvPr>
        </p:nvSpPr>
        <p:spPr>
          <a:xfrm>
            <a:off x="471900" y="2351925"/>
            <a:ext cx="4100100" cy="20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Ressalta a ordem cronológica das mensagens.</a:t>
            </a:r>
            <a:endParaRPr sz="2400"/>
          </a:p>
          <a:p>
            <a:pPr indent="0" lvl="0" marL="0" rtl="0" algn="l">
              <a:spcBef>
                <a:spcPts val="1600"/>
              </a:spcBef>
              <a:spcAft>
                <a:spcPts val="0"/>
              </a:spcAft>
              <a:buNone/>
            </a:pPr>
            <a:r>
              <a:rPr lang="pt-BR" sz="2400"/>
              <a:t>Mensagens enviadas no decorrer do tempo.</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776" name="Google Shape;776;p66"/>
          <p:cNvPicPr preferRelativeResize="0"/>
          <p:nvPr/>
        </p:nvPicPr>
        <p:blipFill>
          <a:blip r:embed="rId4">
            <a:alphaModFix/>
          </a:blip>
          <a:stretch>
            <a:fillRect/>
          </a:stretch>
        </p:blipFill>
        <p:spPr>
          <a:xfrm>
            <a:off x="4439600" y="2037113"/>
            <a:ext cx="4632651" cy="2654013"/>
          </a:xfrm>
          <a:prstGeom prst="rect">
            <a:avLst/>
          </a:prstGeom>
          <a:noFill/>
          <a:ln>
            <a:noFill/>
          </a:ln>
        </p:spPr>
      </p:pic>
      <p:sp>
        <p:nvSpPr>
          <p:cNvPr id="777" name="Google Shape;777;p66"/>
          <p:cNvSpPr/>
          <p:nvPr/>
        </p:nvSpPr>
        <p:spPr>
          <a:xfrm>
            <a:off x="8760500" y="4511850"/>
            <a:ext cx="238200" cy="18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p67"/>
          <p:cNvPicPr preferRelativeResize="0"/>
          <p:nvPr/>
        </p:nvPicPr>
        <p:blipFill>
          <a:blip r:embed="rId3">
            <a:alphaModFix/>
          </a:blip>
          <a:stretch>
            <a:fillRect/>
          </a:stretch>
        </p:blipFill>
        <p:spPr>
          <a:xfrm>
            <a:off x="5644025" y="1917525"/>
            <a:ext cx="3372651" cy="2847500"/>
          </a:xfrm>
          <a:prstGeom prst="rect">
            <a:avLst/>
          </a:prstGeom>
          <a:noFill/>
          <a:ln>
            <a:noFill/>
          </a:ln>
        </p:spPr>
      </p:pic>
      <p:sp>
        <p:nvSpPr>
          <p:cNvPr id="783" name="Google Shape;783;p6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sequências:</a:t>
            </a:r>
            <a:endParaRPr/>
          </a:p>
        </p:txBody>
      </p:sp>
      <p:pic>
        <p:nvPicPr>
          <p:cNvPr id="784" name="Google Shape;784;p67"/>
          <p:cNvPicPr preferRelativeResize="0"/>
          <p:nvPr/>
        </p:nvPicPr>
        <p:blipFill>
          <a:blip r:embed="rId4">
            <a:alphaModFix/>
          </a:blip>
          <a:stretch>
            <a:fillRect/>
          </a:stretch>
        </p:blipFill>
        <p:spPr>
          <a:xfrm>
            <a:off x="7448275" y="0"/>
            <a:ext cx="1695725" cy="1695725"/>
          </a:xfrm>
          <a:prstGeom prst="rect">
            <a:avLst/>
          </a:prstGeom>
          <a:noFill/>
          <a:ln>
            <a:noFill/>
          </a:ln>
        </p:spPr>
      </p:pic>
      <p:sp>
        <p:nvSpPr>
          <p:cNvPr id="785" name="Google Shape;785;p6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786" name="Google Shape;786;p67"/>
          <p:cNvSpPr txBox="1"/>
          <p:nvPr>
            <p:ph idx="1" type="body"/>
          </p:nvPr>
        </p:nvSpPr>
        <p:spPr>
          <a:xfrm>
            <a:off x="471900" y="1817275"/>
            <a:ext cx="5544000" cy="30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Mensagens:</a:t>
            </a:r>
            <a:br>
              <a:rPr lang="pt-BR" sz="2400"/>
            </a:br>
            <a:r>
              <a:rPr lang="pt-BR" sz="2300"/>
              <a:t>Uma mensagem representa a requisição de um objeto remetente a um objeto receptor para que este último execute alguma operação definida para a sua classe.Ela deve conter informação suficiente para que a operação do objeto receptor possa ser executada.</a:t>
            </a:r>
            <a:endParaRPr sz="23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
        <p:nvSpPr>
          <p:cNvPr id="787" name="Google Shape;787;p67"/>
          <p:cNvSpPr/>
          <p:nvPr/>
        </p:nvSpPr>
        <p:spPr>
          <a:xfrm>
            <a:off x="6615950" y="2509100"/>
            <a:ext cx="1303500" cy="501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sequências:</a:t>
            </a:r>
            <a:endParaRPr/>
          </a:p>
        </p:txBody>
      </p:sp>
      <p:pic>
        <p:nvPicPr>
          <p:cNvPr id="793" name="Google Shape;793;p68"/>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794" name="Google Shape;794;p6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795" name="Google Shape;795;p68"/>
          <p:cNvSpPr txBox="1"/>
          <p:nvPr>
            <p:ph idx="1" type="body"/>
          </p:nvPr>
        </p:nvSpPr>
        <p:spPr>
          <a:xfrm>
            <a:off x="471900" y="1862475"/>
            <a:ext cx="45789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Objetos:</a:t>
            </a:r>
            <a:endParaRPr sz="2400"/>
          </a:p>
          <a:p>
            <a:pPr indent="0" lvl="0" marL="0" rtl="0" algn="l">
              <a:spcBef>
                <a:spcPts val="1600"/>
              </a:spcBef>
              <a:spcAft>
                <a:spcPts val="0"/>
              </a:spcAft>
              <a:buNone/>
            </a:pPr>
            <a:r>
              <a:rPr lang="pt-BR" sz="2400"/>
              <a:t>São r</a:t>
            </a:r>
            <a:r>
              <a:rPr lang="pt-BR" sz="2400"/>
              <a:t>epresentados pelo papel que desempenham na transação, mas não são referenciados diretamente.</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796" name="Google Shape;796;p68"/>
          <p:cNvPicPr preferRelativeResize="0"/>
          <p:nvPr/>
        </p:nvPicPr>
        <p:blipFill rotWithShape="1">
          <a:blip r:embed="rId4">
            <a:alphaModFix/>
          </a:blip>
          <a:srcRect b="11590" l="0" r="20489" t="0"/>
          <a:stretch/>
        </p:blipFill>
        <p:spPr>
          <a:xfrm>
            <a:off x="5138475" y="2003550"/>
            <a:ext cx="4005524" cy="2792350"/>
          </a:xfrm>
          <a:prstGeom prst="rect">
            <a:avLst/>
          </a:prstGeom>
          <a:noFill/>
          <a:ln>
            <a:noFill/>
          </a:ln>
        </p:spPr>
      </p:pic>
      <p:sp>
        <p:nvSpPr>
          <p:cNvPr id="797" name="Google Shape;797;p68"/>
          <p:cNvSpPr/>
          <p:nvPr/>
        </p:nvSpPr>
        <p:spPr>
          <a:xfrm>
            <a:off x="6533275" y="2247150"/>
            <a:ext cx="1141800" cy="649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98" name="Google Shape;798;p68"/>
          <p:cNvSpPr/>
          <p:nvPr/>
        </p:nvSpPr>
        <p:spPr>
          <a:xfrm>
            <a:off x="8168100" y="2247150"/>
            <a:ext cx="975900" cy="649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sequências:</a:t>
            </a:r>
            <a:endParaRPr/>
          </a:p>
        </p:txBody>
      </p:sp>
      <p:pic>
        <p:nvPicPr>
          <p:cNvPr id="804" name="Google Shape;804;p69"/>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805" name="Google Shape;805;p6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806" name="Google Shape;806;p69"/>
          <p:cNvSpPr txBox="1"/>
          <p:nvPr>
            <p:ph idx="1" type="body"/>
          </p:nvPr>
        </p:nvSpPr>
        <p:spPr>
          <a:xfrm>
            <a:off x="471900" y="1862475"/>
            <a:ext cx="45789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Ator:</a:t>
            </a:r>
            <a:endParaRPr sz="2400"/>
          </a:p>
          <a:p>
            <a:pPr indent="0" lvl="0" marL="0" rtl="0" algn="l">
              <a:spcBef>
                <a:spcPts val="1600"/>
              </a:spcBef>
              <a:spcAft>
                <a:spcPts val="0"/>
              </a:spcAft>
              <a:buNone/>
            </a:pPr>
            <a:r>
              <a:rPr lang="pt-BR" sz="2400"/>
              <a:t>Representado por um boneco palito, representam os atores declarados nos diagramas de casos de uso.</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807" name="Google Shape;807;p69"/>
          <p:cNvPicPr preferRelativeResize="0"/>
          <p:nvPr/>
        </p:nvPicPr>
        <p:blipFill rotWithShape="1">
          <a:blip r:embed="rId4">
            <a:alphaModFix/>
          </a:blip>
          <a:srcRect b="11590" l="0" r="20489" t="0"/>
          <a:stretch/>
        </p:blipFill>
        <p:spPr>
          <a:xfrm>
            <a:off x="5138475" y="2003550"/>
            <a:ext cx="4005524" cy="2792350"/>
          </a:xfrm>
          <a:prstGeom prst="rect">
            <a:avLst/>
          </a:prstGeom>
          <a:noFill/>
          <a:ln>
            <a:noFill/>
          </a:ln>
        </p:spPr>
      </p:pic>
      <p:sp>
        <p:nvSpPr>
          <p:cNvPr id="808" name="Google Shape;808;p69"/>
          <p:cNvSpPr/>
          <p:nvPr/>
        </p:nvSpPr>
        <p:spPr>
          <a:xfrm>
            <a:off x="4911500" y="2095525"/>
            <a:ext cx="1492800" cy="767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sequências:</a:t>
            </a:r>
            <a:endParaRPr/>
          </a:p>
        </p:txBody>
      </p:sp>
      <p:pic>
        <p:nvPicPr>
          <p:cNvPr id="814" name="Google Shape;814;p70"/>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815" name="Google Shape;815;p7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816" name="Google Shape;816;p70"/>
          <p:cNvSpPr txBox="1"/>
          <p:nvPr>
            <p:ph idx="1" type="body"/>
          </p:nvPr>
        </p:nvSpPr>
        <p:spPr>
          <a:xfrm>
            <a:off x="471900" y="2514050"/>
            <a:ext cx="4190400" cy="14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a:t>
            </a:r>
            <a:r>
              <a:rPr lang="pt-BR" sz="2400"/>
              <a:t>Linha de vida</a:t>
            </a:r>
            <a:r>
              <a:rPr lang="pt-BR" sz="2400"/>
              <a:t>:</a:t>
            </a:r>
            <a:endParaRPr sz="2400"/>
          </a:p>
          <a:p>
            <a:pPr indent="0" lvl="0" marL="0" rtl="0" algn="l">
              <a:spcBef>
                <a:spcPts val="1600"/>
              </a:spcBef>
              <a:spcAft>
                <a:spcPts val="0"/>
              </a:spcAft>
              <a:buNone/>
            </a:pPr>
            <a:r>
              <a:rPr lang="pt-BR" sz="2300"/>
              <a:t> Mostra o tempo de existência de um elemento na interação.</a:t>
            </a:r>
            <a:endParaRPr sz="23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817" name="Google Shape;817;p70"/>
          <p:cNvPicPr preferRelativeResize="0"/>
          <p:nvPr/>
        </p:nvPicPr>
        <p:blipFill>
          <a:blip r:embed="rId4">
            <a:alphaModFix/>
          </a:blip>
          <a:stretch>
            <a:fillRect/>
          </a:stretch>
        </p:blipFill>
        <p:spPr>
          <a:xfrm>
            <a:off x="5644025" y="1917525"/>
            <a:ext cx="3372651" cy="2847500"/>
          </a:xfrm>
          <a:prstGeom prst="rect">
            <a:avLst/>
          </a:prstGeom>
          <a:noFill/>
          <a:ln>
            <a:noFill/>
          </a:ln>
        </p:spPr>
      </p:pic>
      <p:sp>
        <p:nvSpPr>
          <p:cNvPr id="818" name="Google Shape;818;p70"/>
          <p:cNvSpPr/>
          <p:nvPr/>
        </p:nvSpPr>
        <p:spPr>
          <a:xfrm>
            <a:off x="4887825" y="4098275"/>
            <a:ext cx="1265700" cy="393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19" name="Google Shape;819;p70"/>
          <p:cNvSpPr/>
          <p:nvPr/>
        </p:nvSpPr>
        <p:spPr>
          <a:xfrm>
            <a:off x="7058000" y="4098275"/>
            <a:ext cx="1265700" cy="393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sequências:</a:t>
            </a:r>
            <a:endParaRPr/>
          </a:p>
        </p:txBody>
      </p:sp>
      <p:pic>
        <p:nvPicPr>
          <p:cNvPr id="825" name="Google Shape;825;p71"/>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826" name="Google Shape;826;p7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827" name="Google Shape;827;p71"/>
          <p:cNvSpPr txBox="1"/>
          <p:nvPr>
            <p:ph idx="1" type="body"/>
          </p:nvPr>
        </p:nvSpPr>
        <p:spPr>
          <a:xfrm>
            <a:off x="471900" y="1975225"/>
            <a:ext cx="4190400" cy="27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 </a:t>
            </a:r>
            <a:r>
              <a:rPr lang="pt-BR" sz="2400"/>
              <a:t>Foco de ativação</a:t>
            </a:r>
            <a:r>
              <a:rPr lang="pt-BR" sz="2400"/>
              <a:t>:</a:t>
            </a:r>
            <a:endParaRPr sz="2400"/>
          </a:p>
          <a:p>
            <a:pPr indent="0" lvl="0" marL="0" rtl="0" algn="l">
              <a:spcBef>
                <a:spcPts val="1600"/>
              </a:spcBef>
              <a:spcAft>
                <a:spcPts val="0"/>
              </a:spcAft>
              <a:buNone/>
            </a:pPr>
            <a:r>
              <a:rPr lang="pt-BR" sz="2300"/>
              <a:t>Tempo que um método leva para executar suas tarefas. Compreende todas as mensagens que se originam do método em execução.</a:t>
            </a:r>
            <a:endParaRPr sz="2300"/>
          </a:p>
          <a:p>
            <a:pPr indent="0" lvl="0" marL="0" rtl="0" algn="l">
              <a:spcBef>
                <a:spcPts val="1600"/>
              </a:spcBef>
              <a:spcAft>
                <a:spcPts val="0"/>
              </a:spcAft>
              <a:buNone/>
            </a:pPr>
            <a:r>
              <a:t/>
            </a:r>
            <a:endParaRPr sz="23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828" name="Google Shape;828;p71"/>
          <p:cNvPicPr preferRelativeResize="0"/>
          <p:nvPr/>
        </p:nvPicPr>
        <p:blipFill>
          <a:blip r:embed="rId4">
            <a:alphaModFix/>
          </a:blip>
          <a:stretch>
            <a:fillRect/>
          </a:stretch>
        </p:blipFill>
        <p:spPr>
          <a:xfrm>
            <a:off x="5644025" y="1917525"/>
            <a:ext cx="3372651" cy="2847500"/>
          </a:xfrm>
          <a:prstGeom prst="rect">
            <a:avLst/>
          </a:prstGeom>
          <a:noFill/>
          <a:ln>
            <a:noFill/>
          </a:ln>
        </p:spPr>
      </p:pic>
      <p:sp>
        <p:nvSpPr>
          <p:cNvPr id="829" name="Google Shape;829;p71"/>
          <p:cNvSpPr/>
          <p:nvPr/>
        </p:nvSpPr>
        <p:spPr>
          <a:xfrm>
            <a:off x="5901600" y="2493475"/>
            <a:ext cx="605700" cy="1695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0" name="Google Shape;830;p71"/>
          <p:cNvSpPr/>
          <p:nvPr/>
        </p:nvSpPr>
        <p:spPr>
          <a:xfrm>
            <a:off x="8088300" y="2493475"/>
            <a:ext cx="605700" cy="1695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 problema:</a:t>
            </a:r>
            <a:endParaRPr/>
          </a:p>
        </p:txBody>
      </p:sp>
      <p:sp>
        <p:nvSpPr>
          <p:cNvPr id="119" name="Google Shape;119;p18"/>
          <p:cNvSpPr txBox="1"/>
          <p:nvPr>
            <p:ph idx="1" type="body"/>
          </p:nvPr>
        </p:nvSpPr>
        <p:spPr>
          <a:xfrm>
            <a:off x="471900" y="1919100"/>
            <a:ext cx="3492000" cy="31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800"/>
              <a:t>A quantidade de corretores de imóveis ativos tem crescido fortemente a cada ano no Brasil.</a:t>
            </a:r>
            <a:endParaRPr sz="1800"/>
          </a:p>
          <a:p>
            <a:pPr indent="0" lvl="0" marL="0" rtl="0" algn="l">
              <a:spcBef>
                <a:spcPts val="1600"/>
              </a:spcBef>
              <a:spcAft>
                <a:spcPts val="1600"/>
              </a:spcAft>
              <a:buNone/>
            </a:pPr>
            <a:r>
              <a:rPr lang="pt-BR" sz="1800"/>
              <a:t>Este crescimento demanda soluções tecnológicas que auxiliem o corretor a obter êxito em um mercado altamente competitivo.</a:t>
            </a:r>
            <a:endParaRPr sz="1800"/>
          </a:p>
        </p:txBody>
      </p:sp>
      <p:pic>
        <p:nvPicPr>
          <p:cNvPr id="120" name="Google Shape;120;p18"/>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121" name="Google Shape;121;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122" name="Google Shape;122;p18" title="Points scored"/>
          <p:cNvPicPr preferRelativeResize="0"/>
          <p:nvPr/>
        </p:nvPicPr>
        <p:blipFill>
          <a:blip r:embed="rId4">
            <a:alphaModFix/>
          </a:blip>
          <a:stretch>
            <a:fillRect/>
          </a:stretch>
        </p:blipFill>
        <p:spPr>
          <a:xfrm>
            <a:off x="3963900" y="1695725"/>
            <a:ext cx="5180001" cy="3393475"/>
          </a:xfrm>
          <a:prstGeom prst="rect">
            <a:avLst/>
          </a:prstGeom>
          <a:noFill/>
          <a:ln>
            <a:noFill/>
          </a:ln>
        </p:spPr>
      </p:pic>
      <p:sp>
        <p:nvSpPr>
          <p:cNvPr id="123" name="Google Shape;123;p18"/>
          <p:cNvSpPr txBox="1"/>
          <p:nvPr/>
        </p:nvSpPr>
        <p:spPr>
          <a:xfrm>
            <a:off x="4973650" y="4898725"/>
            <a:ext cx="31605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800">
                <a:solidFill>
                  <a:schemeClr val="lt2"/>
                </a:solidFill>
                <a:latin typeface="Roboto"/>
                <a:ea typeface="Roboto"/>
                <a:cs typeface="Roboto"/>
                <a:sym typeface="Roboto"/>
              </a:rPr>
              <a:t>Gráfico de autoria própria. Fonte: Site COFECI, Imob, Folha Vitória.</a:t>
            </a:r>
            <a:endParaRPr sz="800">
              <a:solidFill>
                <a:schemeClr val="lt2"/>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7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a:t>
            </a:r>
            <a:r>
              <a:rPr lang="pt-BR"/>
              <a:t>sequências</a:t>
            </a:r>
            <a:r>
              <a:rPr lang="pt-BR"/>
              <a:t>: Autenticação</a:t>
            </a:r>
            <a:endParaRPr/>
          </a:p>
        </p:txBody>
      </p:sp>
      <p:pic>
        <p:nvPicPr>
          <p:cNvPr id="836" name="Google Shape;836;p72"/>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837" name="Google Shape;837;p7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838" name="Google Shape;838;p72"/>
          <p:cNvPicPr preferRelativeResize="0"/>
          <p:nvPr/>
        </p:nvPicPr>
        <p:blipFill>
          <a:blip r:embed="rId4">
            <a:alphaModFix/>
          </a:blip>
          <a:stretch>
            <a:fillRect/>
          </a:stretch>
        </p:blipFill>
        <p:spPr>
          <a:xfrm>
            <a:off x="1755957" y="771450"/>
            <a:ext cx="5632085" cy="4219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sequências: Imóveis</a:t>
            </a:r>
            <a:endParaRPr/>
          </a:p>
        </p:txBody>
      </p:sp>
      <p:pic>
        <p:nvPicPr>
          <p:cNvPr id="844" name="Google Shape;844;p73"/>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845" name="Google Shape;845;p7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846" name="Google Shape;846;p73"/>
          <p:cNvPicPr preferRelativeResize="0"/>
          <p:nvPr/>
        </p:nvPicPr>
        <p:blipFill>
          <a:blip r:embed="rId4">
            <a:alphaModFix/>
          </a:blip>
          <a:stretch>
            <a:fillRect/>
          </a:stretch>
        </p:blipFill>
        <p:spPr>
          <a:xfrm>
            <a:off x="2135204" y="771450"/>
            <a:ext cx="4873592" cy="4219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sequências: Visitas</a:t>
            </a:r>
            <a:endParaRPr/>
          </a:p>
        </p:txBody>
      </p:sp>
      <p:pic>
        <p:nvPicPr>
          <p:cNvPr id="852" name="Google Shape;852;p74"/>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853" name="Google Shape;853;p7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854" name="Google Shape;854;p74"/>
          <p:cNvPicPr preferRelativeResize="0"/>
          <p:nvPr/>
        </p:nvPicPr>
        <p:blipFill>
          <a:blip r:embed="rId4">
            <a:alphaModFix/>
          </a:blip>
          <a:stretch>
            <a:fillRect/>
          </a:stretch>
        </p:blipFill>
        <p:spPr>
          <a:xfrm>
            <a:off x="2144493" y="771450"/>
            <a:ext cx="4855015" cy="42196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sequências: Propostas</a:t>
            </a:r>
            <a:endParaRPr/>
          </a:p>
        </p:txBody>
      </p:sp>
      <p:pic>
        <p:nvPicPr>
          <p:cNvPr id="860" name="Google Shape;860;p75"/>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861" name="Google Shape;861;p7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862" name="Google Shape;862;p75"/>
          <p:cNvPicPr preferRelativeResize="0"/>
          <p:nvPr/>
        </p:nvPicPr>
        <p:blipFill>
          <a:blip r:embed="rId4">
            <a:alphaModFix/>
          </a:blip>
          <a:stretch>
            <a:fillRect/>
          </a:stretch>
        </p:blipFill>
        <p:spPr>
          <a:xfrm>
            <a:off x="1545067" y="771450"/>
            <a:ext cx="6053866" cy="42196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sequências: Contratos</a:t>
            </a:r>
            <a:endParaRPr/>
          </a:p>
        </p:txBody>
      </p:sp>
      <p:pic>
        <p:nvPicPr>
          <p:cNvPr id="868" name="Google Shape;868;p76"/>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869" name="Google Shape;869;p7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870" name="Google Shape;870;p76"/>
          <p:cNvPicPr preferRelativeResize="0"/>
          <p:nvPr/>
        </p:nvPicPr>
        <p:blipFill>
          <a:blip r:embed="rId4">
            <a:alphaModFix/>
          </a:blip>
          <a:stretch>
            <a:fillRect/>
          </a:stretch>
        </p:blipFill>
        <p:spPr>
          <a:xfrm>
            <a:off x="1547813" y="1071563"/>
            <a:ext cx="6048375" cy="3000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7"/>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estados:</a:t>
            </a:r>
            <a:endParaRPr/>
          </a:p>
        </p:txBody>
      </p:sp>
      <p:sp>
        <p:nvSpPr>
          <p:cNvPr id="876" name="Google Shape;876;p7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solidFill>
                  <a:schemeClr val="lt1"/>
                </a:solidFill>
              </a:rPr>
              <a:t>‹#›</a:t>
            </a:fld>
            <a:endParaRPr>
              <a:solidFill>
                <a:schemeClr val="lt1"/>
              </a:solidFill>
            </a:endParaRPr>
          </a:p>
        </p:txBody>
      </p:sp>
      <p:pic>
        <p:nvPicPr>
          <p:cNvPr id="877" name="Google Shape;877;p77"/>
          <p:cNvPicPr preferRelativeResize="0"/>
          <p:nvPr/>
        </p:nvPicPr>
        <p:blipFill>
          <a:blip r:embed="rId3">
            <a:alphaModFix/>
          </a:blip>
          <a:stretch>
            <a:fillRect/>
          </a:stretch>
        </p:blipFill>
        <p:spPr>
          <a:xfrm>
            <a:off x="7448275" y="0"/>
            <a:ext cx="1695725" cy="1695725"/>
          </a:xfrm>
          <a:prstGeom prst="rect">
            <a:avLst/>
          </a:prstGeom>
          <a:noFill/>
          <a:ln>
            <a:noFill/>
          </a:ln>
        </p:spPr>
      </p:pic>
      <p:pic>
        <p:nvPicPr>
          <p:cNvPr id="878" name="Google Shape;878;p77"/>
          <p:cNvPicPr preferRelativeResize="0"/>
          <p:nvPr/>
        </p:nvPicPr>
        <p:blipFill>
          <a:blip r:embed="rId4">
            <a:alphaModFix/>
          </a:blip>
          <a:stretch>
            <a:fillRect/>
          </a:stretch>
        </p:blipFill>
        <p:spPr>
          <a:xfrm>
            <a:off x="5384554" y="2192950"/>
            <a:ext cx="3341200" cy="2502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a:t>
            </a:r>
            <a:r>
              <a:rPr lang="pt-BR"/>
              <a:t>estados</a:t>
            </a:r>
            <a:r>
              <a:rPr lang="pt-BR"/>
              <a:t>:</a:t>
            </a:r>
            <a:endParaRPr/>
          </a:p>
        </p:txBody>
      </p:sp>
      <p:pic>
        <p:nvPicPr>
          <p:cNvPr id="884" name="Google Shape;884;p78"/>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885" name="Google Shape;885;p7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886" name="Google Shape;886;p78"/>
          <p:cNvSpPr txBox="1"/>
          <p:nvPr>
            <p:ph idx="1" type="body"/>
          </p:nvPr>
        </p:nvSpPr>
        <p:spPr>
          <a:xfrm>
            <a:off x="471900" y="2192988"/>
            <a:ext cx="5045700" cy="25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Representa o comportamento </a:t>
            </a:r>
            <a:r>
              <a:rPr lang="pt-BR" sz="2400"/>
              <a:t>dinâmico</a:t>
            </a:r>
            <a:r>
              <a:rPr lang="pt-BR" sz="2400"/>
              <a:t> de um objeto ao longo do tempo.</a:t>
            </a:r>
            <a:br>
              <a:rPr lang="pt-BR" sz="2400"/>
            </a:br>
            <a:r>
              <a:rPr lang="pt-BR" sz="2400"/>
              <a:t>Mostra o comportamento do ciclo de vida de um </a:t>
            </a:r>
            <a:r>
              <a:rPr lang="pt-BR" sz="2400"/>
              <a:t>único</a:t>
            </a:r>
            <a:r>
              <a:rPr lang="pt-BR" sz="2400"/>
              <a:t> objeto.</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887" name="Google Shape;887;p78"/>
          <p:cNvPicPr preferRelativeResize="0"/>
          <p:nvPr/>
        </p:nvPicPr>
        <p:blipFill>
          <a:blip r:embed="rId4">
            <a:alphaModFix/>
          </a:blip>
          <a:stretch>
            <a:fillRect/>
          </a:stretch>
        </p:blipFill>
        <p:spPr>
          <a:xfrm>
            <a:off x="5586629" y="2192950"/>
            <a:ext cx="3341200" cy="2502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estados: Imóvel</a:t>
            </a:r>
            <a:endParaRPr/>
          </a:p>
        </p:txBody>
      </p:sp>
      <p:pic>
        <p:nvPicPr>
          <p:cNvPr id="893" name="Google Shape;893;p79"/>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894" name="Google Shape;894;p7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895" name="Google Shape;895;p79"/>
          <p:cNvPicPr preferRelativeResize="0"/>
          <p:nvPr/>
        </p:nvPicPr>
        <p:blipFill>
          <a:blip r:embed="rId4">
            <a:alphaModFix/>
          </a:blip>
          <a:stretch>
            <a:fillRect/>
          </a:stretch>
        </p:blipFill>
        <p:spPr>
          <a:xfrm>
            <a:off x="891197" y="771450"/>
            <a:ext cx="7361605" cy="42196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estados: Visitas</a:t>
            </a:r>
            <a:endParaRPr/>
          </a:p>
        </p:txBody>
      </p:sp>
      <p:pic>
        <p:nvPicPr>
          <p:cNvPr id="901" name="Google Shape;901;p80"/>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902" name="Google Shape;902;p8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903" name="Google Shape;903;p80"/>
          <p:cNvPicPr preferRelativeResize="0"/>
          <p:nvPr/>
        </p:nvPicPr>
        <p:blipFill>
          <a:blip r:embed="rId4">
            <a:alphaModFix/>
          </a:blip>
          <a:stretch>
            <a:fillRect/>
          </a:stretch>
        </p:blipFill>
        <p:spPr>
          <a:xfrm>
            <a:off x="707838" y="771450"/>
            <a:ext cx="7728324" cy="417286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estados: Propostas</a:t>
            </a:r>
            <a:endParaRPr/>
          </a:p>
        </p:txBody>
      </p:sp>
      <p:pic>
        <p:nvPicPr>
          <p:cNvPr id="909" name="Google Shape;909;p81"/>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910" name="Google Shape;910;p8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911" name="Google Shape;911;p81"/>
          <p:cNvPicPr preferRelativeResize="0"/>
          <p:nvPr/>
        </p:nvPicPr>
        <p:blipFill>
          <a:blip r:embed="rId4">
            <a:alphaModFix/>
          </a:blip>
          <a:stretch>
            <a:fillRect/>
          </a:stretch>
        </p:blipFill>
        <p:spPr>
          <a:xfrm>
            <a:off x="2224632" y="771450"/>
            <a:ext cx="4694735" cy="4219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9"/>
          <p:cNvPicPr preferRelativeResize="0"/>
          <p:nvPr/>
        </p:nvPicPr>
        <p:blipFill>
          <a:blip r:embed="rId3">
            <a:alphaModFix/>
          </a:blip>
          <a:stretch>
            <a:fillRect/>
          </a:stretch>
        </p:blipFill>
        <p:spPr>
          <a:xfrm>
            <a:off x="4839150" y="1687700"/>
            <a:ext cx="4304851" cy="3455800"/>
          </a:xfrm>
          <a:prstGeom prst="rect">
            <a:avLst/>
          </a:prstGeom>
          <a:noFill/>
          <a:ln>
            <a:noFill/>
          </a:ln>
        </p:spPr>
      </p:pic>
      <p:sp>
        <p:nvSpPr>
          <p:cNvPr id="129" name="Google Shape;129;p19"/>
          <p:cNvSpPr txBox="1"/>
          <p:nvPr>
            <p:ph type="title"/>
          </p:nvPr>
        </p:nvSpPr>
        <p:spPr>
          <a:xfrm>
            <a:off x="471900" y="7387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chemeClr val="lt1"/>
                </a:solidFill>
              </a:rPr>
              <a:t>A solução:</a:t>
            </a:r>
            <a:endParaRPr>
              <a:solidFill>
                <a:schemeClr val="lt1"/>
              </a:solidFill>
            </a:endParaRPr>
          </a:p>
        </p:txBody>
      </p:sp>
      <p:sp>
        <p:nvSpPr>
          <p:cNvPr id="130" name="Google Shape;130;p19"/>
          <p:cNvSpPr txBox="1"/>
          <p:nvPr>
            <p:ph idx="1" type="body"/>
          </p:nvPr>
        </p:nvSpPr>
        <p:spPr>
          <a:xfrm>
            <a:off x="471900" y="1919075"/>
            <a:ext cx="42120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2400"/>
              <a:t>Visando trazer inovações tecnológicas para o mercado imobiliário, desenvolveremos nosso primeiro software, voltado à origem do processo de corretagem de imóveis.</a:t>
            </a:r>
            <a:endParaRPr sz="2400"/>
          </a:p>
        </p:txBody>
      </p:sp>
      <p:pic>
        <p:nvPicPr>
          <p:cNvPr id="131" name="Google Shape;131;p19"/>
          <p:cNvPicPr preferRelativeResize="0"/>
          <p:nvPr/>
        </p:nvPicPr>
        <p:blipFill>
          <a:blip r:embed="rId4">
            <a:alphaModFix/>
          </a:blip>
          <a:stretch>
            <a:fillRect/>
          </a:stretch>
        </p:blipFill>
        <p:spPr>
          <a:xfrm>
            <a:off x="7448275" y="0"/>
            <a:ext cx="1695725" cy="1695725"/>
          </a:xfrm>
          <a:prstGeom prst="rect">
            <a:avLst/>
          </a:prstGeom>
          <a:noFill/>
          <a:ln>
            <a:noFill/>
          </a:ln>
        </p:spPr>
      </p:pic>
      <p:sp>
        <p:nvSpPr>
          <p:cNvPr id="132" name="Google Shape;132;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solidFill>
                  <a:schemeClr val="lt2"/>
                </a:solidFill>
              </a:rPr>
              <a:t>‹#›</a:t>
            </a:fld>
            <a:endParaRPr>
              <a:solidFill>
                <a:schemeClr val="lt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8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estados: Contratos</a:t>
            </a:r>
            <a:endParaRPr/>
          </a:p>
        </p:txBody>
      </p:sp>
      <p:pic>
        <p:nvPicPr>
          <p:cNvPr id="917" name="Google Shape;917;p82"/>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918" name="Google Shape;918;p8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919" name="Google Shape;919;p82"/>
          <p:cNvPicPr preferRelativeResize="0"/>
          <p:nvPr/>
        </p:nvPicPr>
        <p:blipFill>
          <a:blip r:embed="rId4">
            <a:alphaModFix/>
          </a:blip>
          <a:stretch>
            <a:fillRect/>
          </a:stretch>
        </p:blipFill>
        <p:spPr>
          <a:xfrm>
            <a:off x="152400" y="1764978"/>
            <a:ext cx="8839200" cy="161354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3"/>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atividades:</a:t>
            </a:r>
            <a:endParaRPr/>
          </a:p>
        </p:txBody>
      </p:sp>
      <p:sp>
        <p:nvSpPr>
          <p:cNvPr id="925" name="Google Shape;925;p8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solidFill>
                  <a:schemeClr val="lt1"/>
                </a:solidFill>
              </a:rPr>
              <a:t>‹#›</a:t>
            </a:fld>
            <a:endParaRPr>
              <a:solidFill>
                <a:schemeClr val="lt1"/>
              </a:solidFill>
            </a:endParaRPr>
          </a:p>
        </p:txBody>
      </p:sp>
      <p:pic>
        <p:nvPicPr>
          <p:cNvPr id="926" name="Google Shape;926;p83"/>
          <p:cNvPicPr preferRelativeResize="0"/>
          <p:nvPr/>
        </p:nvPicPr>
        <p:blipFill>
          <a:blip r:embed="rId3">
            <a:alphaModFix/>
          </a:blip>
          <a:stretch>
            <a:fillRect/>
          </a:stretch>
        </p:blipFill>
        <p:spPr>
          <a:xfrm>
            <a:off x="7448275" y="0"/>
            <a:ext cx="1695725" cy="1695725"/>
          </a:xfrm>
          <a:prstGeom prst="rect">
            <a:avLst/>
          </a:prstGeom>
          <a:noFill/>
          <a:ln>
            <a:noFill/>
          </a:ln>
        </p:spPr>
      </p:pic>
      <p:pic>
        <p:nvPicPr>
          <p:cNvPr id="927" name="Google Shape;927;p83"/>
          <p:cNvPicPr preferRelativeResize="0"/>
          <p:nvPr/>
        </p:nvPicPr>
        <p:blipFill>
          <a:blip r:embed="rId4">
            <a:alphaModFix/>
          </a:blip>
          <a:stretch>
            <a:fillRect/>
          </a:stretch>
        </p:blipFill>
        <p:spPr>
          <a:xfrm>
            <a:off x="4572000" y="2631460"/>
            <a:ext cx="4500250" cy="214446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8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a:t>
            </a:r>
            <a:r>
              <a:rPr lang="pt-BR"/>
              <a:t>atividades</a:t>
            </a:r>
            <a:r>
              <a:rPr lang="pt-BR"/>
              <a:t>:</a:t>
            </a:r>
            <a:endParaRPr/>
          </a:p>
        </p:txBody>
      </p:sp>
      <p:pic>
        <p:nvPicPr>
          <p:cNvPr id="933" name="Google Shape;933;p84"/>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934" name="Google Shape;934;p8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935" name="Google Shape;935;p84"/>
          <p:cNvSpPr txBox="1"/>
          <p:nvPr>
            <p:ph idx="1" type="body"/>
          </p:nvPr>
        </p:nvSpPr>
        <p:spPr>
          <a:xfrm>
            <a:off x="471900" y="2427325"/>
            <a:ext cx="5045700" cy="19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Fornece uma visualização do comportamento de um sistema descrevendo a sequência de ações em um processo.</a:t>
            </a:r>
            <a:br>
              <a:rPr lang="pt-BR" sz="2400"/>
            </a:b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936" name="Google Shape;936;p84"/>
          <p:cNvPicPr preferRelativeResize="0"/>
          <p:nvPr/>
        </p:nvPicPr>
        <p:blipFill>
          <a:blip r:embed="rId4">
            <a:alphaModFix/>
          </a:blip>
          <a:stretch>
            <a:fillRect/>
          </a:stretch>
        </p:blipFill>
        <p:spPr>
          <a:xfrm>
            <a:off x="5515610" y="2645900"/>
            <a:ext cx="3556640" cy="16957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8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Diagrama de atividades:</a:t>
            </a:r>
            <a:endParaRPr/>
          </a:p>
        </p:txBody>
      </p:sp>
      <p:pic>
        <p:nvPicPr>
          <p:cNvPr id="942" name="Google Shape;942;p85"/>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943" name="Google Shape;943;p8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944" name="Google Shape;944;p85"/>
          <p:cNvSpPr txBox="1"/>
          <p:nvPr>
            <p:ph idx="1" type="body"/>
          </p:nvPr>
        </p:nvSpPr>
        <p:spPr>
          <a:xfrm>
            <a:off x="471900" y="1886150"/>
            <a:ext cx="5045700" cy="31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São semelhantes a fluxogramas porque mostram o fluxo entre as ações em uma atividade, no entanto, os diagramas de atividades também podem mostrar fluxos paralelos ou simultâneos e fluxos alternativos.</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945" name="Google Shape;945;p85"/>
          <p:cNvPicPr preferRelativeResize="0"/>
          <p:nvPr/>
        </p:nvPicPr>
        <p:blipFill>
          <a:blip r:embed="rId4">
            <a:alphaModFix/>
          </a:blip>
          <a:stretch>
            <a:fillRect/>
          </a:stretch>
        </p:blipFill>
        <p:spPr>
          <a:xfrm>
            <a:off x="5515610" y="2645900"/>
            <a:ext cx="3556640" cy="16957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8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a:t>
            </a:r>
            <a:r>
              <a:rPr lang="pt-BR"/>
              <a:t>atividades</a:t>
            </a:r>
            <a:r>
              <a:rPr lang="pt-BR"/>
              <a:t>: Login</a:t>
            </a:r>
            <a:endParaRPr/>
          </a:p>
        </p:txBody>
      </p:sp>
      <p:pic>
        <p:nvPicPr>
          <p:cNvPr id="951" name="Google Shape;951;p86"/>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952" name="Google Shape;952;p8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953" name="Google Shape;953;p86"/>
          <p:cNvPicPr preferRelativeResize="0"/>
          <p:nvPr/>
        </p:nvPicPr>
        <p:blipFill>
          <a:blip r:embed="rId4">
            <a:alphaModFix/>
          </a:blip>
          <a:stretch>
            <a:fillRect/>
          </a:stretch>
        </p:blipFill>
        <p:spPr>
          <a:xfrm>
            <a:off x="707837" y="771450"/>
            <a:ext cx="7728325" cy="41940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atividades: Gerenciamento de Clientes</a:t>
            </a:r>
            <a:endParaRPr/>
          </a:p>
        </p:txBody>
      </p:sp>
      <p:pic>
        <p:nvPicPr>
          <p:cNvPr id="959" name="Google Shape;959;p87"/>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960" name="Google Shape;960;p8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961" name="Google Shape;961;p87"/>
          <p:cNvPicPr preferRelativeResize="0"/>
          <p:nvPr/>
        </p:nvPicPr>
        <p:blipFill>
          <a:blip r:embed="rId4">
            <a:alphaModFix/>
          </a:blip>
          <a:stretch>
            <a:fillRect/>
          </a:stretch>
        </p:blipFill>
        <p:spPr>
          <a:xfrm>
            <a:off x="2290896" y="771450"/>
            <a:ext cx="4562208" cy="421965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8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atividades: Gerenciamento de Imóveis</a:t>
            </a:r>
            <a:endParaRPr/>
          </a:p>
        </p:txBody>
      </p:sp>
      <p:pic>
        <p:nvPicPr>
          <p:cNvPr id="967" name="Google Shape;967;p88"/>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968" name="Google Shape;968;p8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969" name="Google Shape;969;p88"/>
          <p:cNvPicPr preferRelativeResize="0"/>
          <p:nvPr/>
        </p:nvPicPr>
        <p:blipFill>
          <a:blip r:embed="rId4">
            <a:alphaModFix/>
          </a:blip>
          <a:stretch>
            <a:fillRect/>
          </a:stretch>
        </p:blipFill>
        <p:spPr>
          <a:xfrm>
            <a:off x="2290896" y="771450"/>
            <a:ext cx="4562208" cy="421965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8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atividades: Gerenciamento de Visitas</a:t>
            </a:r>
            <a:endParaRPr/>
          </a:p>
        </p:txBody>
      </p:sp>
      <p:pic>
        <p:nvPicPr>
          <p:cNvPr id="975" name="Google Shape;975;p89"/>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976" name="Google Shape;976;p8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977" name="Google Shape;977;p89"/>
          <p:cNvPicPr preferRelativeResize="0"/>
          <p:nvPr/>
        </p:nvPicPr>
        <p:blipFill>
          <a:blip r:embed="rId4">
            <a:alphaModFix/>
          </a:blip>
          <a:stretch>
            <a:fillRect/>
          </a:stretch>
        </p:blipFill>
        <p:spPr>
          <a:xfrm>
            <a:off x="2306741" y="771450"/>
            <a:ext cx="4530517" cy="42196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atividades: Propostas</a:t>
            </a:r>
            <a:endParaRPr/>
          </a:p>
        </p:txBody>
      </p:sp>
      <p:pic>
        <p:nvPicPr>
          <p:cNvPr id="983" name="Google Shape;983;p90"/>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984" name="Google Shape;984;p9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985" name="Google Shape;985;p90"/>
          <p:cNvPicPr preferRelativeResize="0"/>
          <p:nvPr/>
        </p:nvPicPr>
        <p:blipFill>
          <a:blip r:embed="rId4">
            <a:alphaModFix/>
          </a:blip>
          <a:stretch>
            <a:fillRect/>
          </a:stretch>
        </p:blipFill>
        <p:spPr>
          <a:xfrm>
            <a:off x="2559141" y="771450"/>
            <a:ext cx="4025718" cy="421964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9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atividades: Contratos</a:t>
            </a:r>
            <a:endParaRPr/>
          </a:p>
        </p:txBody>
      </p:sp>
      <p:pic>
        <p:nvPicPr>
          <p:cNvPr id="991" name="Google Shape;991;p91"/>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992" name="Google Shape;992;p9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993" name="Google Shape;993;p91"/>
          <p:cNvPicPr preferRelativeResize="0"/>
          <p:nvPr/>
        </p:nvPicPr>
        <p:blipFill>
          <a:blip r:embed="rId4">
            <a:alphaModFix/>
          </a:blip>
          <a:stretch>
            <a:fillRect/>
          </a:stretch>
        </p:blipFill>
        <p:spPr>
          <a:xfrm>
            <a:off x="3045537" y="771450"/>
            <a:ext cx="3052925" cy="4219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pt-BR"/>
              <a:t>Fluxo da negociação imobiliária:</a:t>
            </a:r>
            <a:endParaRPr i="1" sz="1600"/>
          </a:p>
        </p:txBody>
      </p:sp>
      <p:cxnSp>
        <p:nvCxnSpPr>
          <p:cNvPr id="138" name="Google Shape;138;p20"/>
          <p:cNvCxnSpPr/>
          <p:nvPr/>
        </p:nvCxnSpPr>
        <p:spPr>
          <a:xfrm rot="10800000">
            <a:off x="170920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39" name="Google Shape;139;p20"/>
          <p:cNvSpPr txBox="1"/>
          <p:nvPr>
            <p:ph type="title"/>
          </p:nvPr>
        </p:nvSpPr>
        <p:spPr>
          <a:xfrm>
            <a:off x="1773562" y="1912175"/>
            <a:ext cx="23949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chemeClr val="dk1"/>
                </a:solidFill>
              </a:rPr>
              <a:t>Portal de </a:t>
            </a:r>
            <a:br>
              <a:rPr lang="pt-BR" sz="1800">
                <a:solidFill>
                  <a:schemeClr val="dk1"/>
                </a:solidFill>
              </a:rPr>
            </a:br>
            <a:r>
              <a:rPr lang="pt-BR" sz="1800">
                <a:solidFill>
                  <a:schemeClr val="dk1"/>
                </a:solidFill>
              </a:rPr>
              <a:t>corretagem</a:t>
            </a:r>
            <a:br>
              <a:rPr lang="pt-BR" sz="1800">
                <a:solidFill>
                  <a:schemeClr val="dk1"/>
                </a:solidFill>
              </a:rPr>
            </a:br>
            <a:r>
              <a:rPr lang="pt-BR" sz="1800">
                <a:solidFill>
                  <a:schemeClr val="dk1"/>
                </a:solidFill>
              </a:rPr>
              <a:t>de imóveis</a:t>
            </a:r>
            <a:endParaRPr sz="1800">
              <a:solidFill>
                <a:schemeClr val="dk1"/>
              </a:solidFill>
            </a:endParaRPr>
          </a:p>
        </p:txBody>
      </p:sp>
      <p:sp>
        <p:nvSpPr>
          <p:cNvPr id="140" name="Google Shape;140;p20"/>
          <p:cNvSpPr txBox="1"/>
          <p:nvPr>
            <p:ph idx="1" type="body"/>
          </p:nvPr>
        </p:nvSpPr>
        <p:spPr>
          <a:xfrm>
            <a:off x="1773550" y="2446488"/>
            <a:ext cx="1814100" cy="48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BR" sz="1200">
                <a:solidFill>
                  <a:schemeClr val="dk2"/>
                </a:solidFill>
              </a:rPr>
              <a:t>Esta etapa será implementada </a:t>
            </a:r>
            <a:endParaRPr b="1" sz="1200">
              <a:solidFill>
                <a:schemeClr val="dk2"/>
              </a:solidFill>
            </a:endParaRPr>
          </a:p>
        </p:txBody>
      </p:sp>
      <p:sp>
        <p:nvSpPr>
          <p:cNvPr id="141" name="Google Shape;141;p20"/>
          <p:cNvSpPr txBox="1"/>
          <p:nvPr>
            <p:ph type="title"/>
          </p:nvPr>
        </p:nvSpPr>
        <p:spPr>
          <a:xfrm>
            <a:off x="2485287" y="37811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chemeClr val="dk1"/>
                </a:solidFill>
              </a:rPr>
              <a:t>Tour virtual</a:t>
            </a:r>
            <a:endParaRPr sz="1800">
              <a:solidFill>
                <a:schemeClr val="dk1"/>
              </a:solidFill>
            </a:endParaRPr>
          </a:p>
        </p:txBody>
      </p:sp>
      <p:sp>
        <p:nvSpPr>
          <p:cNvPr id="142" name="Google Shape;142;p20"/>
          <p:cNvSpPr txBox="1"/>
          <p:nvPr>
            <p:ph idx="1" type="body"/>
          </p:nvPr>
        </p:nvSpPr>
        <p:spPr>
          <a:xfrm>
            <a:off x="2485287" y="40711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2"/>
                </a:solidFill>
              </a:rPr>
              <a:t>Atualização do portal de corretagem para </a:t>
            </a:r>
            <a:r>
              <a:rPr lang="pt-BR" sz="1200">
                <a:solidFill>
                  <a:schemeClr val="dk2"/>
                </a:solidFill>
              </a:rPr>
              <a:t>implementação</a:t>
            </a:r>
            <a:r>
              <a:rPr lang="pt-BR" sz="1200">
                <a:solidFill>
                  <a:schemeClr val="dk2"/>
                </a:solidFill>
              </a:rPr>
              <a:t> de Tour Virtual nos i</a:t>
            </a:r>
            <a:r>
              <a:rPr lang="pt-BR" sz="1200">
                <a:solidFill>
                  <a:schemeClr val="dk2"/>
                </a:solidFill>
              </a:rPr>
              <a:t>móveis</a:t>
            </a:r>
            <a:endParaRPr sz="1200">
              <a:solidFill>
                <a:schemeClr val="dk2"/>
              </a:solidFill>
            </a:endParaRPr>
          </a:p>
        </p:txBody>
      </p:sp>
      <p:cxnSp>
        <p:nvCxnSpPr>
          <p:cNvPr id="143" name="Google Shape;143;p20"/>
          <p:cNvCxnSpPr/>
          <p:nvPr/>
        </p:nvCxnSpPr>
        <p:spPr>
          <a:xfrm rot="10800000">
            <a:off x="57889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44" name="Google Shape;144;p20"/>
          <p:cNvSpPr txBox="1"/>
          <p:nvPr>
            <p:ph type="title"/>
          </p:nvPr>
        </p:nvSpPr>
        <p:spPr>
          <a:xfrm>
            <a:off x="5835975" y="1809276"/>
            <a:ext cx="1814100" cy="5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chemeClr val="dk1"/>
                </a:solidFill>
              </a:rPr>
              <a:t>Emissão de contratos</a:t>
            </a:r>
            <a:endParaRPr sz="1800">
              <a:solidFill>
                <a:schemeClr val="dk1"/>
              </a:solidFill>
            </a:endParaRPr>
          </a:p>
        </p:txBody>
      </p:sp>
      <p:sp>
        <p:nvSpPr>
          <p:cNvPr id="145" name="Google Shape;145;p20"/>
          <p:cNvSpPr txBox="1"/>
          <p:nvPr>
            <p:ph idx="1" type="body"/>
          </p:nvPr>
        </p:nvSpPr>
        <p:spPr>
          <a:xfrm>
            <a:off x="58359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BR" sz="1200">
                <a:solidFill>
                  <a:schemeClr val="dk2"/>
                </a:solidFill>
              </a:rPr>
              <a:t>Será implementado nesta etapa</a:t>
            </a:r>
            <a:endParaRPr b="1" sz="1200">
              <a:solidFill>
                <a:schemeClr val="dk2"/>
              </a:solidFill>
            </a:endParaRPr>
          </a:p>
        </p:txBody>
      </p:sp>
      <p:cxnSp>
        <p:nvCxnSpPr>
          <p:cNvPr id="146" name="Google Shape;146;p20"/>
          <p:cNvCxnSpPr/>
          <p:nvPr/>
        </p:nvCxnSpPr>
        <p:spPr>
          <a:xfrm>
            <a:off x="661002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47" name="Google Shape;147;p20"/>
          <p:cNvSpPr txBox="1"/>
          <p:nvPr>
            <p:ph type="title"/>
          </p:nvPr>
        </p:nvSpPr>
        <p:spPr>
          <a:xfrm>
            <a:off x="6657075" y="3700350"/>
            <a:ext cx="1814100" cy="6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chemeClr val="dk1"/>
                </a:solidFill>
              </a:rPr>
              <a:t>Gerenciamento de vistorias</a:t>
            </a:r>
            <a:endParaRPr sz="1800">
              <a:solidFill>
                <a:schemeClr val="dk1"/>
              </a:solidFill>
            </a:endParaRPr>
          </a:p>
        </p:txBody>
      </p:sp>
      <p:sp>
        <p:nvSpPr>
          <p:cNvPr id="148" name="Google Shape;148;p20"/>
          <p:cNvSpPr txBox="1"/>
          <p:nvPr>
            <p:ph idx="1" type="body"/>
          </p:nvPr>
        </p:nvSpPr>
        <p:spPr>
          <a:xfrm>
            <a:off x="665708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2"/>
                </a:solidFill>
              </a:rPr>
              <a:t>Integração com módulo de gerenciamento de vistorias</a:t>
            </a:r>
            <a:endParaRPr sz="1200">
              <a:solidFill>
                <a:schemeClr val="dk2"/>
              </a:solidFill>
            </a:endParaRPr>
          </a:p>
        </p:txBody>
      </p:sp>
      <p:cxnSp>
        <p:nvCxnSpPr>
          <p:cNvPr id="149" name="Google Shape;149;p20"/>
          <p:cNvCxnSpPr/>
          <p:nvPr/>
        </p:nvCxnSpPr>
        <p:spPr>
          <a:xfrm rot="10800000">
            <a:off x="7540606"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50" name="Google Shape;150;p20"/>
          <p:cNvSpPr txBox="1"/>
          <p:nvPr>
            <p:ph type="title"/>
          </p:nvPr>
        </p:nvSpPr>
        <p:spPr>
          <a:xfrm>
            <a:off x="7587650" y="1995900"/>
            <a:ext cx="1961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chemeClr val="dk1"/>
                </a:solidFill>
              </a:rPr>
              <a:t>Portal adm</a:t>
            </a:r>
            <a:endParaRPr sz="1800">
              <a:solidFill>
                <a:schemeClr val="dk1"/>
              </a:solidFill>
            </a:endParaRPr>
          </a:p>
        </p:txBody>
      </p:sp>
      <p:sp>
        <p:nvSpPr>
          <p:cNvPr id="151" name="Google Shape;151;p20"/>
          <p:cNvSpPr txBox="1"/>
          <p:nvPr>
            <p:ph idx="1" type="body"/>
          </p:nvPr>
        </p:nvSpPr>
        <p:spPr>
          <a:xfrm>
            <a:off x="7587662"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2"/>
                </a:solidFill>
              </a:rPr>
              <a:t>Inserção de módulo para adm de imóveis</a:t>
            </a:r>
            <a:endParaRPr sz="1200">
              <a:solidFill>
                <a:schemeClr val="dk2"/>
              </a:solidFill>
            </a:endParaRPr>
          </a:p>
        </p:txBody>
      </p:sp>
      <p:graphicFrame>
        <p:nvGraphicFramePr>
          <p:cNvPr id="152" name="Google Shape;152;p20"/>
          <p:cNvGraphicFramePr/>
          <p:nvPr/>
        </p:nvGraphicFramePr>
        <p:xfrm>
          <a:off x="323100" y="2983265"/>
          <a:ext cx="3000000" cy="3000000"/>
        </p:xfrm>
        <a:graphic>
          <a:graphicData uri="http://schemas.openxmlformats.org/drawingml/2006/table">
            <a:tbl>
              <a:tblPr>
                <a:noFill/>
                <a:tableStyleId>{4B33ADF1-2D24-46C9-A93A-62F6D13B520E}</a:tableStyleId>
              </a:tblPr>
              <a:tblGrid>
                <a:gridCol w="945975"/>
                <a:gridCol w="845075"/>
                <a:gridCol w="729375"/>
                <a:gridCol w="1131775"/>
                <a:gridCol w="1384175"/>
                <a:gridCol w="869375"/>
                <a:gridCol w="786250"/>
                <a:gridCol w="1926800"/>
              </a:tblGrid>
              <a:tr h="381000">
                <a:tc>
                  <a:txBody>
                    <a:bodyPr/>
                    <a:lstStyle/>
                    <a:p>
                      <a:pPr indent="0" lvl="0" marL="0" rtl="0" algn="ctr">
                        <a:spcBef>
                          <a:spcPts val="0"/>
                        </a:spcBef>
                        <a:spcAft>
                          <a:spcPts val="0"/>
                        </a:spcAft>
                        <a:buNone/>
                      </a:pPr>
                      <a:r>
                        <a:rPr lang="pt-BR">
                          <a:solidFill>
                            <a:srgbClr val="FFFFFF"/>
                          </a:solidFill>
                        </a:rPr>
                        <a:t>Captação</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pt-BR">
                          <a:solidFill>
                            <a:srgbClr val="FFFFFF"/>
                          </a:solidFill>
                        </a:rPr>
                        <a:t>Anúncio</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pt-BR">
                          <a:solidFill>
                            <a:srgbClr val="FFFFFF"/>
                          </a:solidFill>
                        </a:rPr>
                        <a:t>Visitas</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pt-BR">
                          <a:solidFill>
                            <a:srgbClr val="FFFFFF"/>
                          </a:solidFill>
                        </a:rPr>
                        <a:t>Negociação</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pt-BR">
                          <a:solidFill>
                            <a:srgbClr val="FFFFFF"/>
                          </a:solidFill>
                        </a:rPr>
                        <a:t>Documentação</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pt-BR">
                          <a:solidFill>
                            <a:schemeClr val="lt1"/>
                          </a:solidFill>
                        </a:rPr>
                        <a:t>Contrato</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pt-BR">
                          <a:solidFill>
                            <a:schemeClr val="lt1"/>
                          </a:solidFill>
                        </a:rPr>
                        <a:t>Vistoria</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pt-BR">
                          <a:solidFill>
                            <a:schemeClr val="lt1"/>
                          </a:solidFill>
                        </a:rPr>
                        <a:t>Administração </a:t>
                      </a:r>
                      <a:r>
                        <a:rPr lang="pt-BR" sz="800">
                          <a:solidFill>
                            <a:schemeClr val="lt1"/>
                          </a:solidFill>
                        </a:rPr>
                        <a:t>(Pós-venda)</a:t>
                      </a:r>
                      <a:endParaRPr sz="800">
                        <a:solidFill>
                          <a:schemeClr val="lt1"/>
                        </a:solidFill>
                      </a:endParaRPr>
                    </a:p>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153" name="Google Shape;153;p20"/>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154" name="Google Shape;154;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cxnSp>
        <p:nvCxnSpPr>
          <p:cNvPr id="155" name="Google Shape;155;p20"/>
          <p:cNvCxnSpPr/>
          <p:nvPr/>
        </p:nvCxnSpPr>
        <p:spPr>
          <a:xfrm>
            <a:off x="2482275" y="3585221"/>
            <a:ext cx="3000" cy="662700"/>
          </a:xfrm>
          <a:prstGeom prst="straightConnector1">
            <a:avLst/>
          </a:prstGeom>
          <a:noFill/>
          <a:ln cap="flat" cmpd="sng" w="9525">
            <a:solidFill>
              <a:schemeClr val="dk2"/>
            </a:solidFill>
            <a:prstDash val="solid"/>
            <a:round/>
            <a:headEnd len="med" w="med" type="none"/>
            <a:tailEnd len="med" w="med" type="oval"/>
          </a:ln>
        </p:spPr>
      </p:cxnSp>
      <p:sp>
        <p:nvSpPr>
          <p:cNvPr id="156" name="Google Shape;156;p20"/>
          <p:cNvSpPr txBox="1"/>
          <p:nvPr>
            <p:ph type="title"/>
          </p:nvPr>
        </p:nvSpPr>
        <p:spPr>
          <a:xfrm>
            <a:off x="4571187" y="386884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chemeClr val="dk1"/>
                </a:solidFill>
              </a:rPr>
              <a:t>Análise cadastral</a:t>
            </a:r>
            <a:endParaRPr sz="1800">
              <a:solidFill>
                <a:schemeClr val="dk1"/>
              </a:solidFill>
            </a:endParaRPr>
          </a:p>
        </p:txBody>
      </p:sp>
      <p:sp>
        <p:nvSpPr>
          <p:cNvPr id="157" name="Google Shape;157;p20"/>
          <p:cNvSpPr txBox="1"/>
          <p:nvPr>
            <p:ph idx="1" type="body"/>
          </p:nvPr>
        </p:nvSpPr>
        <p:spPr>
          <a:xfrm>
            <a:off x="457118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2"/>
                </a:solidFill>
              </a:rPr>
              <a:t>Integração com IA para </a:t>
            </a:r>
            <a:r>
              <a:rPr lang="pt-BR" sz="1200">
                <a:solidFill>
                  <a:schemeClr val="dk2"/>
                </a:solidFill>
              </a:rPr>
              <a:t>auxílio</a:t>
            </a:r>
            <a:r>
              <a:rPr lang="pt-BR" sz="1200">
                <a:solidFill>
                  <a:schemeClr val="dk2"/>
                </a:solidFill>
              </a:rPr>
              <a:t> da análise cadastral de clientes</a:t>
            </a:r>
            <a:endParaRPr sz="1200">
              <a:solidFill>
                <a:schemeClr val="dk2"/>
              </a:solidFill>
            </a:endParaRPr>
          </a:p>
        </p:txBody>
      </p:sp>
      <p:cxnSp>
        <p:nvCxnSpPr>
          <p:cNvPr id="158" name="Google Shape;158;p20"/>
          <p:cNvCxnSpPr/>
          <p:nvPr/>
        </p:nvCxnSpPr>
        <p:spPr>
          <a:xfrm>
            <a:off x="4569675" y="3585221"/>
            <a:ext cx="3000" cy="662700"/>
          </a:xfrm>
          <a:prstGeom prst="straightConnector1">
            <a:avLst/>
          </a:prstGeom>
          <a:noFill/>
          <a:ln cap="flat" cmpd="sng" w="9525">
            <a:solidFill>
              <a:schemeClr val="dk2"/>
            </a:solidFill>
            <a:prstDash val="solid"/>
            <a:round/>
            <a:headEnd len="med" w="med" type="none"/>
            <a:tailEnd len="med" w="med" type="oval"/>
          </a:ln>
        </p:spPr>
      </p:cxnSp>
      <p:cxnSp>
        <p:nvCxnSpPr>
          <p:cNvPr id="159" name="Google Shape;159;p20"/>
          <p:cNvCxnSpPr/>
          <p:nvPr/>
        </p:nvCxnSpPr>
        <p:spPr>
          <a:xfrm rot="10800000">
            <a:off x="336957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60" name="Google Shape;160;p20"/>
          <p:cNvSpPr txBox="1"/>
          <p:nvPr>
            <p:ph type="title"/>
          </p:nvPr>
        </p:nvSpPr>
        <p:spPr>
          <a:xfrm>
            <a:off x="3416625" y="1809276"/>
            <a:ext cx="1814100" cy="5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chemeClr val="dk1"/>
                </a:solidFill>
              </a:rPr>
              <a:t>Gerenciamento de propostas e negociações</a:t>
            </a:r>
            <a:endParaRPr sz="1800">
              <a:solidFill>
                <a:schemeClr val="dk1"/>
              </a:solidFill>
            </a:endParaRPr>
          </a:p>
        </p:txBody>
      </p:sp>
      <p:sp>
        <p:nvSpPr>
          <p:cNvPr id="161" name="Google Shape;161;p20"/>
          <p:cNvSpPr txBox="1"/>
          <p:nvPr>
            <p:ph idx="1" type="body"/>
          </p:nvPr>
        </p:nvSpPr>
        <p:spPr>
          <a:xfrm>
            <a:off x="3416625" y="2472449"/>
            <a:ext cx="1814100" cy="39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BR" sz="1200">
                <a:solidFill>
                  <a:schemeClr val="dk2"/>
                </a:solidFill>
              </a:rPr>
              <a:t>Será implementado nesta etapa</a:t>
            </a:r>
            <a:endParaRPr b="1" sz="1200">
              <a:solidFill>
                <a:schemeClr val="dk2"/>
              </a:solidFill>
            </a:endParaRPr>
          </a:p>
        </p:txBody>
      </p:sp>
      <p:sp>
        <p:nvSpPr>
          <p:cNvPr id="162" name="Google Shape;162;p20"/>
          <p:cNvSpPr txBox="1"/>
          <p:nvPr>
            <p:ph type="title"/>
          </p:nvPr>
        </p:nvSpPr>
        <p:spPr>
          <a:xfrm>
            <a:off x="802912" y="386884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chemeClr val="dk1"/>
                </a:solidFill>
              </a:rPr>
              <a:t>Busca de telefones</a:t>
            </a:r>
            <a:endParaRPr sz="1800">
              <a:solidFill>
                <a:schemeClr val="dk1"/>
              </a:solidFill>
            </a:endParaRPr>
          </a:p>
        </p:txBody>
      </p:sp>
      <p:sp>
        <p:nvSpPr>
          <p:cNvPr id="163" name="Google Shape;163;p20"/>
          <p:cNvSpPr txBox="1"/>
          <p:nvPr>
            <p:ph idx="1" type="body"/>
          </p:nvPr>
        </p:nvSpPr>
        <p:spPr>
          <a:xfrm>
            <a:off x="802912"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2"/>
                </a:solidFill>
              </a:rPr>
              <a:t>Integração com</a:t>
            </a:r>
            <a:br>
              <a:rPr lang="pt-BR" sz="1200">
                <a:solidFill>
                  <a:schemeClr val="dk2"/>
                </a:solidFill>
              </a:rPr>
            </a:br>
            <a:r>
              <a:rPr lang="pt-BR" sz="1200">
                <a:solidFill>
                  <a:schemeClr val="dk2"/>
                </a:solidFill>
              </a:rPr>
              <a:t>módulo de captação</a:t>
            </a:r>
            <a:br>
              <a:rPr lang="pt-BR" sz="1200">
                <a:solidFill>
                  <a:schemeClr val="dk2"/>
                </a:solidFill>
              </a:rPr>
            </a:br>
            <a:r>
              <a:rPr lang="pt-BR" sz="1200">
                <a:solidFill>
                  <a:schemeClr val="dk2"/>
                </a:solidFill>
              </a:rPr>
              <a:t>de imóveis.</a:t>
            </a:r>
            <a:endParaRPr sz="1200">
              <a:solidFill>
                <a:schemeClr val="dk2"/>
              </a:solidFill>
            </a:endParaRPr>
          </a:p>
        </p:txBody>
      </p:sp>
      <p:cxnSp>
        <p:nvCxnSpPr>
          <p:cNvPr id="164" name="Google Shape;164;p20"/>
          <p:cNvCxnSpPr/>
          <p:nvPr/>
        </p:nvCxnSpPr>
        <p:spPr>
          <a:xfrm>
            <a:off x="801400" y="3585221"/>
            <a:ext cx="3000" cy="6627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9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Diagrama de atividades: Relatórios</a:t>
            </a:r>
            <a:endParaRPr/>
          </a:p>
        </p:txBody>
      </p:sp>
      <p:pic>
        <p:nvPicPr>
          <p:cNvPr id="999" name="Google Shape;999;p92"/>
          <p:cNvPicPr preferRelativeResize="0"/>
          <p:nvPr/>
        </p:nvPicPr>
        <p:blipFill rotWithShape="1">
          <a:blip r:embed="rId3">
            <a:alphaModFix/>
          </a:blip>
          <a:srcRect b="0" l="0" r="0" t="20413"/>
          <a:stretch/>
        </p:blipFill>
        <p:spPr>
          <a:xfrm>
            <a:off x="8033125" y="16350"/>
            <a:ext cx="1110875" cy="884125"/>
          </a:xfrm>
          <a:prstGeom prst="rect">
            <a:avLst/>
          </a:prstGeom>
          <a:noFill/>
          <a:ln>
            <a:noFill/>
          </a:ln>
        </p:spPr>
      </p:pic>
      <p:sp>
        <p:nvSpPr>
          <p:cNvPr id="1000" name="Google Shape;1000;p9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1001" name="Google Shape;1001;p92"/>
          <p:cNvPicPr preferRelativeResize="0"/>
          <p:nvPr/>
        </p:nvPicPr>
        <p:blipFill>
          <a:blip r:embed="rId4">
            <a:alphaModFix/>
          </a:blip>
          <a:stretch>
            <a:fillRect/>
          </a:stretch>
        </p:blipFill>
        <p:spPr>
          <a:xfrm>
            <a:off x="2974683" y="771450"/>
            <a:ext cx="3194634" cy="42196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93"/>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Conclusão:</a:t>
            </a:r>
            <a:endParaRPr/>
          </a:p>
        </p:txBody>
      </p:sp>
      <p:sp>
        <p:nvSpPr>
          <p:cNvPr id="1007" name="Google Shape;1007;p9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solidFill>
                  <a:schemeClr val="lt1"/>
                </a:solidFill>
              </a:rPr>
              <a:t>‹#›</a:t>
            </a:fld>
            <a:endParaRPr>
              <a:solidFill>
                <a:schemeClr val="lt1"/>
              </a:solidFill>
            </a:endParaRPr>
          </a:p>
        </p:txBody>
      </p:sp>
      <p:pic>
        <p:nvPicPr>
          <p:cNvPr id="1008" name="Google Shape;1008;p93"/>
          <p:cNvPicPr preferRelativeResize="0"/>
          <p:nvPr/>
        </p:nvPicPr>
        <p:blipFill>
          <a:blip r:embed="rId3">
            <a:alphaModFix/>
          </a:blip>
          <a:stretch>
            <a:fillRect/>
          </a:stretch>
        </p:blipFill>
        <p:spPr>
          <a:xfrm>
            <a:off x="7448275" y="0"/>
            <a:ext cx="1695725" cy="1695725"/>
          </a:xfrm>
          <a:prstGeom prst="rect">
            <a:avLst/>
          </a:prstGeom>
          <a:noFill/>
          <a:ln>
            <a:noFill/>
          </a:ln>
        </p:spPr>
      </p:pic>
      <p:pic>
        <p:nvPicPr>
          <p:cNvPr id="1009" name="Google Shape;1009;p93"/>
          <p:cNvPicPr preferRelativeResize="0"/>
          <p:nvPr/>
        </p:nvPicPr>
        <p:blipFill>
          <a:blip r:embed="rId4">
            <a:alphaModFix/>
          </a:blip>
          <a:stretch>
            <a:fillRect/>
          </a:stretch>
        </p:blipFill>
        <p:spPr>
          <a:xfrm>
            <a:off x="5589225" y="1616625"/>
            <a:ext cx="2934324" cy="293432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9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Conclusão:</a:t>
            </a:r>
            <a:endParaRPr/>
          </a:p>
        </p:txBody>
      </p:sp>
      <p:pic>
        <p:nvPicPr>
          <p:cNvPr id="1015" name="Google Shape;1015;p94"/>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1016" name="Google Shape;1016;p9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1017" name="Google Shape;1017;p94"/>
          <p:cNvSpPr txBox="1"/>
          <p:nvPr>
            <p:ph idx="1" type="body"/>
          </p:nvPr>
        </p:nvSpPr>
        <p:spPr>
          <a:xfrm>
            <a:off x="471900" y="1862475"/>
            <a:ext cx="64503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000"/>
              <a:t>O Portal de corretagem de imóveis que apresentamos representa uma solução inovadora e eficiente para o mercado imobiliário, proporcionando uma plataforma integrada que facilita tanto a gestão de imóveis quanto a experiência de transações para corretores e clientes. Com uma interface intuitiva e recursos funcionais, o sistema oferece funcionalidades como cadastro de imóveis, gerenciamento de propostas, agendamento de visitas e gestão de contratos.</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sz="2000"/>
          </a:p>
        </p:txBody>
      </p:sp>
      <p:pic>
        <p:nvPicPr>
          <p:cNvPr id="1018" name="Google Shape;1018;p94"/>
          <p:cNvPicPr preferRelativeResize="0"/>
          <p:nvPr/>
        </p:nvPicPr>
        <p:blipFill>
          <a:blip r:embed="rId4">
            <a:alphaModFix/>
          </a:blip>
          <a:stretch>
            <a:fillRect/>
          </a:stretch>
        </p:blipFill>
        <p:spPr>
          <a:xfrm>
            <a:off x="7007225" y="2677750"/>
            <a:ext cx="2065025" cy="20650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9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Conclusão:</a:t>
            </a:r>
            <a:endParaRPr/>
          </a:p>
        </p:txBody>
      </p:sp>
      <p:pic>
        <p:nvPicPr>
          <p:cNvPr id="1024" name="Google Shape;1024;p95"/>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1025" name="Google Shape;1025;p9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1026" name="Google Shape;1026;p95"/>
          <p:cNvSpPr txBox="1"/>
          <p:nvPr>
            <p:ph idx="1" type="body"/>
          </p:nvPr>
        </p:nvSpPr>
        <p:spPr>
          <a:xfrm>
            <a:off x="471900" y="1862475"/>
            <a:ext cx="64503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000"/>
              <a:t>A utilização </a:t>
            </a:r>
            <a:r>
              <a:rPr lang="pt-BR" sz="2000"/>
              <a:t>deste</a:t>
            </a:r>
            <a:r>
              <a:rPr lang="pt-BR" sz="2000"/>
              <a:t> portal não só melhora a organização e o desempenho dos corretores de imóveis, mas também proporciona uma experiência de usuário aprimorada para os clientes, permitindo que encontrem imóveis que atendam às suas necessidades de forma mais eficiente. Além disso, as ferramentas de relatórios presentes no portal permitem um acompanhamento preciso do mercado, contribuindo para uma tomada de decisão mais assertiva.</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sz="2000"/>
          </a:p>
        </p:txBody>
      </p:sp>
      <p:pic>
        <p:nvPicPr>
          <p:cNvPr id="1027" name="Google Shape;1027;p95"/>
          <p:cNvPicPr preferRelativeResize="0"/>
          <p:nvPr/>
        </p:nvPicPr>
        <p:blipFill>
          <a:blip r:embed="rId4">
            <a:alphaModFix/>
          </a:blip>
          <a:stretch>
            <a:fillRect/>
          </a:stretch>
        </p:blipFill>
        <p:spPr>
          <a:xfrm>
            <a:off x="7007225" y="2677750"/>
            <a:ext cx="2065025" cy="20650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9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Conclusão:</a:t>
            </a:r>
            <a:endParaRPr/>
          </a:p>
        </p:txBody>
      </p:sp>
      <p:pic>
        <p:nvPicPr>
          <p:cNvPr id="1033" name="Google Shape;1033;p96"/>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1034" name="Google Shape;1034;p9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1035" name="Google Shape;1035;p96"/>
          <p:cNvSpPr txBox="1"/>
          <p:nvPr>
            <p:ph idx="1" type="body"/>
          </p:nvPr>
        </p:nvSpPr>
        <p:spPr>
          <a:xfrm>
            <a:off x="471900" y="1862475"/>
            <a:ext cx="64503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000"/>
              <a:t>Estamos confiantes de que o portal da RealtyHub ajudará o setor imobiliário, trazendo mais transparência, agilidade e inovação para o processo de intermediação imobiliária. Nossa missão é oferecer uma solução que atenda às necessidades de todos os envolvidos, contribuindo para o crescimento e sucesso dos negócios no setor imobiliário.</a:t>
            </a:r>
            <a:br>
              <a:rPr lang="pt-BR" sz="2000"/>
            </a:br>
            <a:r>
              <a:rPr lang="pt-BR" sz="2000"/>
              <a:t>Agradecemos a atenção e nos colocamos à disposição para quaisquer dúvidas ou esclarecimentos.</a:t>
            </a:r>
            <a:endParaRPr sz="2000"/>
          </a:p>
          <a:p>
            <a:pPr indent="0" lvl="0" marL="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sz="2000"/>
          </a:p>
        </p:txBody>
      </p:sp>
      <p:pic>
        <p:nvPicPr>
          <p:cNvPr id="1036" name="Google Shape;1036;p96"/>
          <p:cNvPicPr preferRelativeResize="0"/>
          <p:nvPr/>
        </p:nvPicPr>
        <p:blipFill>
          <a:blip r:embed="rId4">
            <a:alphaModFix/>
          </a:blip>
          <a:stretch>
            <a:fillRect/>
          </a:stretch>
        </p:blipFill>
        <p:spPr>
          <a:xfrm>
            <a:off x="7007225" y="2677750"/>
            <a:ext cx="2065025" cy="20650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9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Referências bibliográficas:</a:t>
            </a:r>
            <a:endParaRPr/>
          </a:p>
        </p:txBody>
      </p:sp>
      <p:pic>
        <p:nvPicPr>
          <p:cNvPr id="1042" name="Google Shape;1042;p97"/>
          <p:cNvPicPr preferRelativeResize="0"/>
          <p:nvPr/>
        </p:nvPicPr>
        <p:blipFill>
          <a:blip r:embed="rId3">
            <a:alphaModFix/>
          </a:blip>
          <a:stretch>
            <a:fillRect/>
          </a:stretch>
        </p:blipFill>
        <p:spPr>
          <a:xfrm>
            <a:off x="7448275" y="0"/>
            <a:ext cx="1695725" cy="1695725"/>
          </a:xfrm>
          <a:prstGeom prst="rect">
            <a:avLst/>
          </a:prstGeom>
          <a:noFill/>
          <a:ln>
            <a:noFill/>
          </a:ln>
        </p:spPr>
      </p:pic>
      <p:sp>
        <p:nvSpPr>
          <p:cNvPr id="1043" name="Google Shape;1043;p9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1044" name="Google Shape;1044;p97"/>
          <p:cNvSpPr txBox="1"/>
          <p:nvPr>
            <p:ph idx="1" type="body"/>
          </p:nvPr>
        </p:nvSpPr>
        <p:spPr>
          <a:xfrm>
            <a:off x="72475" y="1660450"/>
            <a:ext cx="8999700" cy="348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800"/>
              <a:t>• AREND, Rodrigo. </a:t>
            </a:r>
            <a:r>
              <a:rPr b="1" lang="pt-BR" sz="800"/>
              <a:t>Pesquisa inédita revela que corretor de imóveis é ambicioso, mas rejeita cargo de gerênc</a:t>
            </a:r>
            <a:r>
              <a:rPr lang="pt-BR" sz="800"/>
              <a:t>ia. Disponível em: &lt;https://imobireport.com.br/imobiliario/pesquisa-inedita-revela-que-corretor-de-imoveis-e-ambicioso-mas-rejeita-cargo-de-gerencia/&gt;. Acesso em: 16 dez. 2024.</a:t>
            </a:r>
            <a:endParaRPr sz="800"/>
          </a:p>
          <a:p>
            <a:pPr indent="0" lvl="0" marL="0" rtl="0" algn="l">
              <a:lnSpc>
                <a:spcPct val="100000"/>
              </a:lnSpc>
              <a:spcBef>
                <a:spcPts val="1600"/>
              </a:spcBef>
              <a:spcAft>
                <a:spcPts val="0"/>
              </a:spcAft>
              <a:buNone/>
            </a:pPr>
            <a:r>
              <a:rPr lang="pt-BR" sz="800"/>
              <a:t>• BOOCH, Grady , RUMBAUGH, James, JACOBSON, Ivar; </a:t>
            </a:r>
            <a:r>
              <a:rPr b="1" lang="pt-BR" sz="800"/>
              <a:t>UML: Guia do Usuário</a:t>
            </a:r>
            <a:r>
              <a:rPr lang="pt-BR" sz="800"/>
              <a:t>. 2. ed. Campus, 2006</a:t>
            </a:r>
            <a:endParaRPr sz="800"/>
          </a:p>
          <a:p>
            <a:pPr indent="0" lvl="0" marL="0" rtl="0" algn="l">
              <a:lnSpc>
                <a:spcPct val="100000"/>
              </a:lnSpc>
              <a:spcBef>
                <a:spcPts val="1600"/>
              </a:spcBef>
              <a:spcAft>
                <a:spcPts val="0"/>
              </a:spcAft>
              <a:buNone/>
            </a:pPr>
            <a:r>
              <a:rPr lang="pt-BR" sz="800"/>
              <a:t>• DAMASCENA, Breno. </a:t>
            </a:r>
            <a:r>
              <a:rPr b="1" lang="pt-BR" sz="800"/>
              <a:t>Super salários atraem corretores de imóveis, mas quase metade ainda divide tempo com outras funções</a:t>
            </a:r>
            <a:r>
              <a:rPr lang="pt-BR" sz="800"/>
              <a:t>. Disponível em: &lt;https://imoveis.estadao.com.br/noticias/super-salarios-atraem-corretores-de-imoveis-mas-quase-metade-ainda-divide-tempo-com-outras-funcoes/&gt;. Acesso em: 16 dez. 2024.</a:t>
            </a:r>
            <a:endParaRPr sz="800"/>
          </a:p>
          <a:p>
            <a:pPr indent="0" lvl="0" marL="0" rtl="0" algn="l">
              <a:lnSpc>
                <a:spcPct val="100000"/>
              </a:lnSpc>
              <a:spcBef>
                <a:spcPts val="1600"/>
              </a:spcBef>
              <a:spcAft>
                <a:spcPts val="0"/>
              </a:spcAft>
              <a:buNone/>
            </a:pPr>
            <a:r>
              <a:rPr lang="pt-BR" sz="800"/>
              <a:t>• FOLHA Vitória. </a:t>
            </a:r>
            <a:r>
              <a:rPr b="1" lang="pt-BR" sz="800"/>
              <a:t>Número de corretores de imóveis cresce e chega a 513 mil</a:t>
            </a:r>
            <a:r>
              <a:rPr lang="pt-BR" sz="800"/>
              <a:t>. Disponível em: &lt;https://www.folhavitoria.com.br/geral/noticia/03/2024/numero-de-corretores-de-imoveis-cresce-e-chega-a-513-mil&gt;. Acesso em: 16 dez. 2024a.</a:t>
            </a:r>
            <a:endParaRPr sz="800"/>
          </a:p>
          <a:p>
            <a:pPr indent="0" lvl="0" marL="0" rtl="0" algn="l">
              <a:lnSpc>
                <a:spcPct val="100000"/>
              </a:lnSpc>
              <a:spcBef>
                <a:spcPts val="1600"/>
              </a:spcBef>
              <a:spcAft>
                <a:spcPts val="0"/>
              </a:spcAft>
              <a:buNone/>
            </a:pPr>
            <a:r>
              <a:rPr lang="pt-BR" sz="800"/>
              <a:t>• FOLHA Vitória. </a:t>
            </a:r>
            <a:r>
              <a:rPr b="1" lang="pt-BR" sz="800"/>
              <a:t>Número de corretores imobiliários cresce e supera 630 mil</a:t>
            </a:r>
            <a:r>
              <a:rPr lang="pt-BR" sz="800"/>
              <a:t>. Disponível em: &lt;https://www.folhavitoria.com.br/geral/noticia/04/2024/numero-de-corretores-imobiliarios-cresce-e-supera-630-mil&gt;. Acesso em: 16 dez. 2024.</a:t>
            </a:r>
            <a:endParaRPr sz="800"/>
          </a:p>
          <a:p>
            <a:pPr indent="0" lvl="0" marL="0" rtl="0" algn="l">
              <a:lnSpc>
                <a:spcPct val="100000"/>
              </a:lnSpc>
              <a:spcBef>
                <a:spcPts val="1600"/>
              </a:spcBef>
              <a:spcAft>
                <a:spcPts val="0"/>
              </a:spcAft>
              <a:buNone/>
            </a:pPr>
            <a:r>
              <a:rPr lang="pt-BR" sz="800"/>
              <a:t>• LIMA, Tatiana. </a:t>
            </a:r>
            <a:r>
              <a:rPr b="1" lang="pt-BR" sz="800"/>
              <a:t>Brasil ganha cinco novos corretores a cada hora</a:t>
            </a:r>
            <a:r>
              <a:rPr lang="pt-BR" sz="800"/>
              <a:t>. Disponível em: &lt;https://imobireport.com.br/vendas/brasil-ganha-cinco-novos-corretores-a-cada-hora/&gt;. Acesso em: 16 dez. 2024.</a:t>
            </a:r>
            <a:endParaRPr sz="800"/>
          </a:p>
          <a:p>
            <a:pPr indent="0" lvl="0" marL="0" rtl="0" algn="l">
              <a:lnSpc>
                <a:spcPct val="100000"/>
              </a:lnSpc>
              <a:spcBef>
                <a:spcPts val="1600"/>
              </a:spcBef>
              <a:spcAft>
                <a:spcPts val="0"/>
              </a:spcAft>
              <a:buNone/>
            </a:pPr>
            <a:r>
              <a:rPr lang="pt-BR" sz="800"/>
              <a:t>• PFLEEGER, Shari Lawrence. </a:t>
            </a:r>
            <a:r>
              <a:rPr b="1" lang="pt-BR" sz="800"/>
              <a:t>“Engenharia de Software: teoria e prática; tradução Dino Franklin; revisão técnica Ana Regina Cavalcanti da Rocha”</a:t>
            </a:r>
            <a:r>
              <a:rPr lang="pt-BR" sz="800"/>
              <a:t>. – 2. Ed. – São Paulo – Prentice Hall, 2004.</a:t>
            </a:r>
            <a:endParaRPr sz="800"/>
          </a:p>
          <a:p>
            <a:pPr indent="0" lvl="0" marL="0" rtl="0" algn="l">
              <a:lnSpc>
                <a:spcPct val="100000"/>
              </a:lnSpc>
              <a:spcBef>
                <a:spcPts val="1600"/>
              </a:spcBef>
              <a:spcAft>
                <a:spcPts val="0"/>
              </a:spcAft>
              <a:buNone/>
            </a:pPr>
            <a:r>
              <a:rPr lang="pt-BR" sz="800"/>
              <a:t>• </a:t>
            </a:r>
            <a:r>
              <a:rPr b="1" lang="pt-BR" sz="800"/>
              <a:t>Portal de Notícias COFECI</a:t>
            </a:r>
            <a:r>
              <a:rPr lang="pt-BR" sz="800"/>
              <a:t>. Disponível em: &lt;https://www.cofeci.gov.br/portal-de-noticias&gt;. Acesso em: 16 dez. 2024.</a:t>
            </a:r>
            <a:endParaRPr sz="800"/>
          </a:p>
          <a:p>
            <a:pPr indent="0" lvl="0" marL="0" rtl="0" algn="l">
              <a:lnSpc>
                <a:spcPct val="100000"/>
              </a:lnSpc>
              <a:spcBef>
                <a:spcPts val="1600"/>
              </a:spcBef>
              <a:spcAft>
                <a:spcPts val="1600"/>
              </a:spcAft>
              <a:buNone/>
            </a:pPr>
            <a:r>
              <a:rPr lang="pt-BR" sz="800"/>
              <a:t>• VALOR Econômico. </a:t>
            </a:r>
            <a:r>
              <a:rPr b="1" lang="pt-BR" sz="800"/>
              <a:t>Novas tecnologias transformam o mercado imobiliário</a:t>
            </a:r>
            <a:r>
              <a:rPr lang="pt-BR" sz="800"/>
              <a:t> . Disponível em: &lt;https://valor.globo.com/patrocinado/dino/noticia/2023/03/17/novas-tecnologias-transformam-o-mercado-imobiliario.ghtml&gt;. Acesso em: 16 dez. 2024.</a:t>
            </a:r>
            <a:endParaRPr sz="8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p98"/>
          <p:cNvPicPr preferRelativeResize="0"/>
          <p:nvPr/>
        </p:nvPicPr>
        <p:blipFill>
          <a:blip r:embed="rId3">
            <a:alphaModFix/>
          </a:blip>
          <a:stretch>
            <a:fillRect/>
          </a:stretch>
        </p:blipFill>
        <p:spPr>
          <a:xfrm>
            <a:off x="2445400" y="445150"/>
            <a:ext cx="4253200" cy="425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1"/>
          <p:cNvPicPr preferRelativeResize="0"/>
          <p:nvPr/>
        </p:nvPicPr>
        <p:blipFill rotWithShape="1">
          <a:blip r:embed="rId3">
            <a:alphaModFix/>
          </a:blip>
          <a:srcRect b="0" l="5962" r="5962" t="2171"/>
          <a:stretch/>
        </p:blipFill>
        <p:spPr>
          <a:xfrm>
            <a:off x="4683900" y="1695725"/>
            <a:ext cx="4388351" cy="3380824"/>
          </a:xfrm>
          <a:prstGeom prst="rect">
            <a:avLst/>
          </a:prstGeom>
          <a:noFill/>
          <a:ln>
            <a:noFill/>
          </a:ln>
        </p:spPr>
      </p:pic>
      <p:sp>
        <p:nvSpPr>
          <p:cNvPr id="170" name="Google Shape;170;p21"/>
          <p:cNvSpPr txBox="1"/>
          <p:nvPr>
            <p:ph type="title"/>
          </p:nvPr>
        </p:nvSpPr>
        <p:spPr>
          <a:xfrm>
            <a:off x="471900" y="7387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Portal de corretagem de imóveis:</a:t>
            </a:r>
            <a:endParaRPr/>
          </a:p>
        </p:txBody>
      </p:sp>
      <p:sp>
        <p:nvSpPr>
          <p:cNvPr id="171" name="Google Shape;171;p21"/>
          <p:cNvSpPr txBox="1"/>
          <p:nvPr>
            <p:ph idx="1" type="body"/>
          </p:nvPr>
        </p:nvSpPr>
        <p:spPr>
          <a:xfrm>
            <a:off x="471900" y="1919075"/>
            <a:ext cx="42120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2400"/>
              <a:t>Após captar imóveis para venda/locação com construtoras ou proprietários, o corretor de imóveis precisa anunciá-los para encontrar potenciais clientes.</a:t>
            </a:r>
            <a:endParaRPr sz="2400"/>
          </a:p>
        </p:txBody>
      </p:sp>
      <p:pic>
        <p:nvPicPr>
          <p:cNvPr id="172" name="Google Shape;172;p21"/>
          <p:cNvPicPr preferRelativeResize="0"/>
          <p:nvPr/>
        </p:nvPicPr>
        <p:blipFill>
          <a:blip r:embed="rId4">
            <a:alphaModFix/>
          </a:blip>
          <a:stretch>
            <a:fillRect/>
          </a:stretch>
        </p:blipFill>
        <p:spPr>
          <a:xfrm>
            <a:off x="7448275" y="0"/>
            <a:ext cx="1695725" cy="1695725"/>
          </a:xfrm>
          <a:prstGeom prst="rect">
            <a:avLst/>
          </a:prstGeom>
          <a:noFill/>
          <a:ln>
            <a:noFill/>
          </a:ln>
        </p:spPr>
      </p:pic>
      <p:sp>
        <p:nvSpPr>
          <p:cNvPr id="173" name="Google Shape;173;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solidFill>
                  <a:schemeClr val="lt2"/>
                </a:solidFill>
              </a:rPr>
              <a:t>‹#›</a:t>
            </a:fld>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02F49"/>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